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9"/>
  </p:notesMasterIdLst>
  <p:sldIdLst>
    <p:sldId id="306" r:id="rId2"/>
    <p:sldId id="309" r:id="rId3"/>
    <p:sldId id="260" r:id="rId4"/>
    <p:sldId id="313" r:id="rId5"/>
    <p:sldId id="314" r:id="rId6"/>
    <p:sldId id="316" r:id="rId7"/>
    <p:sldId id="275" r:id="rId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5" roundtripDataSignature="AMtx7mhqCaSgkfyrQsTagaPUWFJ9uoAs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9CDC258-9FAD-4F4D-9838-0835A56C9FB3}">
  <a:tblStyle styleId="{B9CDC258-9FAD-4F4D-9838-0835A56C9FB3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61" autoAdjust="0"/>
    <p:restoredTop sz="94660"/>
  </p:normalViewPr>
  <p:slideViewPr>
    <p:cSldViewPr snapToGrid="0">
      <p:cViewPr>
        <p:scale>
          <a:sx n="100" d="100"/>
          <a:sy n="100" d="100"/>
        </p:scale>
        <p:origin x="106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3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3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안녕하세요, 프로젝트 JRGB 발표를 맡은 소병욱 이라고 합니다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저희는 원래 한번 수상했었던 논문을 디벨롭해서 다른 학회에 논문을 제출하는것을 목표로 뒀는데, 팀원간 역할분담이 어려울 것 같아서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팀원 모두가 자신의 자리에서 모든 역량을 낼 수 있도록 새로운 프로젝트 JRGB를 저번주에 새로 기획했습니다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JRGB... 이름만 보면 뭐하는지도 모르겠고 그냥 묘하죠? RGB 하는거 보니까 무슨 색과 관련된 프로젝트인가? 그렇다면 J는 뭐지...?</a:t>
            </a:r>
            <a:br>
              <a:rPr lang="en"/>
            </a:br>
            <a:br>
              <a:rPr lang="en"/>
            </a:br>
            <a:r>
              <a:rPr lang="en"/>
              <a:t>JRGB가 사실은 자린고비에요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정말 1차원적인 대화에서 시작된 아이디어인데, 그냥 당일에 팀원끼리 점심에 뭐먹을까?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생각하다가, 현재 나의 마음을 기가막히게 알아채고 음식을 알아서 추천해주고 출력하는 서비스가 있으면 좋겠다고 생각해서 기획된 아이디어입니다.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컨셉 자체가 음식에서 시작한건데, 3D Object를 출력할때 단순한 형태라 편하고 직관적이라 해당 컨셉을 골랐습니다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그런데 사실 3D 음식을 출력한다는것 자체가 먹을 수 없는 허상을 뽑아내는 거잖아요?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그래서 먹을 수 없는게 마치 자린고비 같다해서 프로젝트 이름을 자린고비라고 지었습니다.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사실 굳이 음식이 아니라 복잡하지 않은 3D Object는 무엇이든지 출력이 가능합니다.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—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그래서 이름이 자린고비라고해서 음식과 관련된 프로젝트라고는 생각해주지 마시고,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생성형 AI와 3D print를 활용한 사용자 맞춤 3D 악세사리 출력 서비스 정도로 기억해주시면 될 것 같습니다.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8338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6702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0899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5080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0" name="Google Shape;220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1828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8235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11" Type="http://schemas.openxmlformats.org/officeDocument/2006/relationships/image" Target="../media/image14.png"/><Relationship Id="rId5" Type="http://schemas.openxmlformats.org/officeDocument/2006/relationships/image" Target="../media/image3.png"/><Relationship Id="rId10" Type="http://schemas.openxmlformats.org/officeDocument/2006/relationships/image" Target="../media/image13.gif"/><Relationship Id="rId4" Type="http://schemas.openxmlformats.org/officeDocument/2006/relationships/image" Target="../media/image11.png"/><Relationship Id="rId9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/>
          </a:blip>
          <a:srcRect l="33964" r="12806"/>
          <a:stretch/>
        </p:blipFill>
        <p:spPr>
          <a:xfrm>
            <a:off x="4759833" y="-29800"/>
            <a:ext cx="3393768" cy="4781968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55544" y="-537800"/>
            <a:ext cx="11360800" cy="27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r>
              <a:rPr lang="en" sz="7600" dirty="0"/>
              <a:t>Project JRGB (2</a:t>
            </a:r>
            <a:r>
              <a:rPr lang="ko-KR" altLang="en-US" sz="7600" dirty="0"/>
              <a:t>주차</a:t>
            </a:r>
            <a:r>
              <a:rPr lang="en-US" altLang="ko-KR" sz="7600" dirty="0"/>
              <a:t>)</a:t>
            </a:r>
            <a:endParaRPr sz="3333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720133" y="4398800"/>
            <a:ext cx="8431600" cy="78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en" sz="3067"/>
              <a:t>Team. 배다른민족</a:t>
            </a:r>
            <a:endParaRPr sz="3067"/>
          </a:p>
        </p:txBody>
      </p:sp>
      <p:sp>
        <p:nvSpPr>
          <p:cNvPr id="56" name="Google Shape;56;p13"/>
          <p:cNvSpPr txBox="1"/>
          <p:nvPr/>
        </p:nvSpPr>
        <p:spPr>
          <a:xfrm>
            <a:off x="3821600" y="4883567"/>
            <a:ext cx="4020800" cy="168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867" b="1"/>
              <a:t>이종혁 201921426 ||  </a:t>
            </a:r>
            <a:r>
              <a:rPr lang="en" sz="1867" b="1">
                <a:solidFill>
                  <a:schemeClr val="dk1"/>
                </a:solidFill>
              </a:rPr>
              <a:t>AI , 팀장</a:t>
            </a:r>
            <a:endParaRPr sz="1867" b="1"/>
          </a:p>
          <a:p>
            <a:r>
              <a:rPr lang="en" sz="1867"/>
              <a:t>소병욱 201921408</a:t>
            </a:r>
            <a:r>
              <a:rPr lang="en" sz="1867" b="1">
                <a:solidFill>
                  <a:schemeClr val="dk1"/>
                </a:solidFill>
              </a:rPr>
              <a:t> || </a:t>
            </a:r>
            <a:r>
              <a:rPr lang="en" sz="1867"/>
              <a:t> Server , PM</a:t>
            </a:r>
            <a:endParaRPr sz="1867"/>
          </a:p>
          <a:p>
            <a:r>
              <a:rPr lang="en" sz="1867"/>
              <a:t>조현태 201921438</a:t>
            </a:r>
            <a:r>
              <a:rPr lang="en" sz="1867" b="1">
                <a:solidFill>
                  <a:schemeClr val="dk1"/>
                </a:solidFill>
              </a:rPr>
              <a:t> || </a:t>
            </a:r>
            <a:r>
              <a:rPr lang="en" sz="1867"/>
              <a:t> Server</a:t>
            </a:r>
            <a:endParaRPr sz="1867"/>
          </a:p>
          <a:p>
            <a:r>
              <a:rPr lang="en" sz="1867"/>
              <a:t>이준수 201921428</a:t>
            </a:r>
            <a:r>
              <a:rPr lang="en" sz="1867" b="1">
                <a:solidFill>
                  <a:schemeClr val="dk1"/>
                </a:solidFill>
              </a:rPr>
              <a:t> || </a:t>
            </a:r>
            <a:r>
              <a:rPr lang="en" sz="1867"/>
              <a:t> Server</a:t>
            </a:r>
            <a:endParaRPr sz="1867"/>
          </a:p>
          <a:p>
            <a:r>
              <a:rPr lang="en" sz="1867"/>
              <a:t>백지웅 202021221</a:t>
            </a:r>
            <a:r>
              <a:rPr lang="en" sz="1867" b="1">
                <a:solidFill>
                  <a:schemeClr val="dk1"/>
                </a:solidFill>
              </a:rPr>
              <a:t> || </a:t>
            </a:r>
            <a:r>
              <a:rPr lang="en" sz="1867"/>
              <a:t> Front</a:t>
            </a:r>
            <a:endParaRPr sz="1867"/>
          </a:p>
        </p:txBody>
      </p:sp>
      <p:sp>
        <p:nvSpPr>
          <p:cNvPr id="57" name="Google Shape;57;p13"/>
          <p:cNvSpPr txBox="1"/>
          <p:nvPr/>
        </p:nvSpPr>
        <p:spPr>
          <a:xfrm>
            <a:off x="415600" y="2294534"/>
            <a:ext cx="11360800" cy="57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133" dirty="0">
                <a:solidFill>
                  <a:schemeClr val="dk1"/>
                </a:solidFill>
              </a:rPr>
              <a:t>생성형 AI와 3d print를 활용한 사용자 맞춤 3D 악세사리 출력 서비스</a:t>
            </a:r>
            <a:endParaRPr sz="1333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3" name="Google Shape;223;p13"/>
          <p:cNvSpPr/>
          <p:nvPr/>
        </p:nvSpPr>
        <p:spPr>
          <a:xfrm>
            <a:off x="169335" y="521484"/>
            <a:ext cx="135466" cy="526266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p13"/>
          <p:cNvSpPr txBox="1">
            <a:spLocks noGrp="1"/>
          </p:cNvSpPr>
          <p:nvPr>
            <p:ph type="sldNum" idx="12"/>
          </p:nvPr>
        </p:nvSpPr>
        <p:spPr>
          <a:xfrm>
            <a:off x="92039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  <p:sp>
        <p:nvSpPr>
          <p:cNvPr id="2" name="Google Shape;228;p13">
            <a:extLst>
              <a:ext uri="{FF2B5EF4-FFF2-40B4-BE49-F238E27FC236}">
                <a16:creationId xmlns:a16="http://schemas.microsoft.com/office/drawing/2014/main" id="{EF2E6F01-B319-1C82-8763-099C10F41208}"/>
              </a:ext>
            </a:extLst>
          </p:cNvPr>
          <p:cNvSpPr txBox="1"/>
          <p:nvPr/>
        </p:nvSpPr>
        <p:spPr>
          <a:xfrm>
            <a:off x="304801" y="524659"/>
            <a:ext cx="305724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아이디어 요약</a:t>
            </a:r>
            <a:endParaRPr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225;p13">
            <a:extLst>
              <a:ext uri="{FF2B5EF4-FFF2-40B4-BE49-F238E27FC236}">
                <a16:creationId xmlns:a16="http://schemas.microsoft.com/office/drawing/2014/main" id="{E6244E9D-B801-633C-D573-F37723109222}"/>
              </a:ext>
            </a:extLst>
          </p:cNvPr>
          <p:cNvSpPr txBox="1"/>
          <p:nvPr/>
        </p:nvSpPr>
        <p:spPr>
          <a:xfrm>
            <a:off x="379135" y="1059872"/>
            <a:ext cx="1042989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사용자의 </a:t>
            </a:r>
            <a:r>
              <a:rPr lang="ko-KR" altLang="en-US" sz="24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얼굴 사진</a:t>
            </a:r>
            <a:r>
              <a:rPr lang="ko-KR" altLang="en-US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 </a:t>
            </a:r>
            <a:r>
              <a:rPr lang="ko-KR" altLang="en-US" sz="24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감정 키워드</a:t>
            </a:r>
            <a:r>
              <a:rPr lang="ko-KR" altLang="en-US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입력 받아 결과물</a:t>
            </a:r>
            <a:r>
              <a:rPr lang="en-US" altLang="ko-KR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동물</a:t>
            </a:r>
            <a:r>
              <a:rPr lang="en-US" altLang="ko-KR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r>
              <a:rPr lang="ko-KR" altLang="en-US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반환</a:t>
            </a:r>
            <a:endParaRPr lang="ko-KR" altLang="en-US" dirty="0"/>
          </a:p>
        </p:txBody>
      </p:sp>
      <p:pic>
        <p:nvPicPr>
          <p:cNvPr id="3" name="Google Shape;65;p14">
            <a:extLst>
              <a:ext uri="{FF2B5EF4-FFF2-40B4-BE49-F238E27FC236}">
                <a16:creationId xmlns:a16="http://schemas.microsoft.com/office/drawing/2014/main" id="{7E8D3073-C3B0-3BE2-37A4-10053F40D9A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3964" r="12806"/>
          <a:stretch/>
        </p:blipFill>
        <p:spPr>
          <a:xfrm>
            <a:off x="10496232" y="0"/>
            <a:ext cx="1696864" cy="239096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4;p14">
            <a:extLst>
              <a:ext uri="{FF2B5EF4-FFF2-40B4-BE49-F238E27FC236}">
                <a16:creationId xmlns:a16="http://schemas.microsoft.com/office/drawing/2014/main" id="{14CC5D2B-F79F-0B10-30E1-F7734B0087A3}"/>
              </a:ext>
            </a:extLst>
          </p:cNvPr>
          <p:cNvSpPr txBox="1">
            <a:spLocks/>
          </p:cNvSpPr>
          <p:nvPr/>
        </p:nvSpPr>
        <p:spPr>
          <a:xfrm>
            <a:off x="415600" y="1690830"/>
            <a:ext cx="11360800" cy="4997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algn="l">
              <a:buFont typeface="Arial"/>
              <a:buAutoNum type="arabicPeriod"/>
            </a:pPr>
            <a:r>
              <a:rPr lang="ko-KR" altLang="en-US" sz="2000" b="1" dirty="0"/>
              <a:t>사용자가 웹상에서 </a:t>
            </a:r>
            <a:r>
              <a:rPr lang="ko-KR" altLang="en-US" sz="2000" b="1" dirty="0">
                <a:solidFill>
                  <a:srgbClr val="FF0000"/>
                </a:solidFill>
              </a:rPr>
              <a:t>데이터를 입력 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자연어 </a:t>
            </a:r>
            <a:r>
              <a:rPr lang="en-US" altLang="ko-KR" sz="2000" b="1" dirty="0"/>
              <a:t>and</a:t>
            </a:r>
            <a:r>
              <a:rPr lang="ko-KR" altLang="en-US" sz="2000" b="1" dirty="0"/>
              <a:t> 사진</a:t>
            </a:r>
            <a:r>
              <a:rPr lang="en-US" altLang="ko-KR" sz="2000" b="1" dirty="0"/>
              <a:t>)</a:t>
            </a:r>
          </a:p>
          <a:p>
            <a:pPr algn="l">
              <a:buFont typeface="Arial"/>
              <a:buAutoNum type="arabicPeriod"/>
            </a:pPr>
            <a:endParaRPr lang="ko-KR" altLang="en-US" sz="2000" b="1" dirty="0"/>
          </a:p>
          <a:p>
            <a:pPr algn="l">
              <a:buFont typeface="Arial"/>
              <a:buAutoNum type="arabicPeriod"/>
            </a:pPr>
            <a:r>
              <a:rPr lang="ko-KR" altLang="en-US" sz="2000" b="1" dirty="0" err="1"/>
              <a:t>머신러닝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/ </a:t>
            </a:r>
            <a:r>
              <a:rPr lang="ko-KR" altLang="en-US" sz="2000" b="1" dirty="0"/>
              <a:t>딥러닝 알고리즘을 사용하여 입력된 사진을 기반으로 </a:t>
            </a:r>
            <a:r>
              <a:rPr lang="ko-KR" altLang="en-US" sz="2000" b="1" dirty="0">
                <a:solidFill>
                  <a:srgbClr val="FF0000"/>
                </a:solidFill>
              </a:rPr>
              <a:t>레이블 반환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pPr algn="l">
              <a:buFont typeface="Arial"/>
              <a:buAutoNum type="arabicPeriod"/>
            </a:pPr>
            <a:endParaRPr lang="en-US" altLang="ko-KR" sz="2000" b="1" dirty="0"/>
          </a:p>
          <a:p>
            <a:pPr algn="l">
              <a:buFont typeface="Arial"/>
              <a:buAutoNum type="arabicPeriod"/>
            </a:pPr>
            <a:r>
              <a:rPr lang="ko-KR" altLang="en-US" sz="2000" b="1" dirty="0"/>
              <a:t>생성형 </a:t>
            </a:r>
            <a:r>
              <a:rPr lang="en-US" altLang="ko-KR" sz="2000" b="1" dirty="0"/>
              <a:t>AI API</a:t>
            </a:r>
            <a:r>
              <a:rPr lang="ko-KR" altLang="en-US" sz="2000" b="1" dirty="0"/>
              <a:t>를 통해 레이블 값을 기반으로 </a:t>
            </a:r>
            <a:r>
              <a:rPr lang="en-US" altLang="ko-KR" sz="2000" b="1" dirty="0">
                <a:solidFill>
                  <a:srgbClr val="FF0000"/>
                </a:solidFill>
              </a:rPr>
              <a:t>3D </a:t>
            </a:r>
            <a:r>
              <a:rPr lang="ko-KR" altLang="en-US" sz="2000" b="1" dirty="0" err="1">
                <a:solidFill>
                  <a:srgbClr val="FF0000"/>
                </a:solidFill>
              </a:rPr>
              <a:t>프랍</a:t>
            </a:r>
            <a:r>
              <a:rPr lang="ko-KR" altLang="en-US" sz="2000" b="1" dirty="0">
                <a:solidFill>
                  <a:srgbClr val="FF0000"/>
                </a:solidFill>
              </a:rPr>
              <a:t> 생성 </a:t>
            </a:r>
            <a:r>
              <a:rPr lang="en-US" altLang="ko-KR" sz="2000" b="1" dirty="0"/>
              <a:t>(</a:t>
            </a:r>
            <a:r>
              <a:rPr lang="en-US" altLang="ko-KR" sz="2000" b="1" dirty="0" err="1"/>
              <a:t>LumaAI</a:t>
            </a:r>
            <a:r>
              <a:rPr lang="en-US" altLang="ko-KR" sz="2000" b="1" dirty="0"/>
              <a:t> API)</a:t>
            </a:r>
          </a:p>
          <a:p>
            <a:pPr algn="l">
              <a:buFont typeface="Arial"/>
              <a:buAutoNum type="arabicPeriod"/>
            </a:pPr>
            <a:endParaRPr lang="en-US" altLang="ko-KR" sz="2000" b="1" dirty="0"/>
          </a:p>
          <a:p>
            <a:pPr marL="508000" indent="-457200" algn="l">
              <a:buFont typeface="+mj-lt"/>
              <a:buAutoNum type="arabicPeriod" startAt="4"/>
            </a:pPr>
            <a:r>
              <a:rPr lang="ko-KR" altLang="en-US" sz="2000" b="1" dirty="0"/>
              <a:t>사용자는 생성된 </a:t>
            </a:r>
            <a:r>
              <a:rPr lang="en-US" altLang="ko-KR" sz="2000" b="1" dirty="0"/>
              <a:t>3D </a:t>
            </a:r>
            <a:r>
              <a:rPr lang="ko-KR" altLang="en-US" sz="2000" b="1" dirty="0" err="1"/>
              <a:t>프랍을</a:t>
            </a:r>
            <a:r>
              <a:rPr lang="ko-KR" altLang="en-US" sz="2000" b="1" dirty="0"/>
              <a:t> </a:t>
            </a:r>
            <a:r>
              <a:rPr lang="ko-KR" altLang="en-US" sz="2000" b="1" dirty="0" err="1">
                <a:solidFill>
                  <a:srgbClr val="FF0000"/>
                </a:solidFill>
              </a:rPr>
              <a:t>반환</a:t>
            </a:r>
            <a:r>
              <a:rPr lang="ko-KR" altLang="en-US" sz="2000" b="1" dirty="0" err="1"/>
              <a:t>받는다</a:t>
            </a:r>
            <a:r>
              <a:rPr lang="en-US" altLang="ko-KR" sz="2000" b="1" dirty="0"/>
              <a:t>. (obj </a:t>
            </a:r>
            <a:r>
              <a:rPr lang="ko-KR" altLang="en-US" sz="2000" b="1" dirty="0"/>
              <a:t>파일 다운로드</a:t>
            </a:r>
            <a:r>
              <a:rPr lang="en-US" altLang="ko-KR" sz="2000" b="1" dirty="0"/>
              <a:t>)</a:t>
            </a:r>
          </a:p>
          <a:p>
            <a:pPr marL="508000" indent="-457200" algn="l">
              <a:buFont typeface="+mj-lt"/>
              <a:buAutoNum type="arabicPeriod" startAt="4"/>
            </a:pPr>
            <a:endParaRPr lang="ko-KR" altLang="en-US" sz="2000" dirty="0">
              <a:solidFill>
                <a:srgbClr val="595959"/>
              </a:solidFill>
            </a:endParaRPr>
          </a:p>
          <a:p>
            <a:pPr algn="l">
              <a:buFont typeface="Arial"/>
              <a:buAutoNum type="arabicPeriod" startAt="4"/>
            </a:pPr>
            <a:r>
              <a:rPr lang="ko-KR" altLang="en-US" sz="2000" b="1" dirty="0">
                <a:solidFill>
                  <a:schemeClr val="tx1"/>
                </a:solidFill>
              </a:rPr>
              <a:t>사용자는 출력된 </a:t>
            </a:r>
            <a:r>
              <a:rPr lang="en-US" altLang="ko-KR" sz="2000" b="1" dirty="0">
                <a:solidFill>
                  <a:schemeClr val="tx1"/>
                </a:solidFill>
              </a:rPr>
              <a:t>3D </a:t>
            </a:r>
            <a:r>
              <a:rPr lang="ko-KR" altLang="en-US" sz="2000" b="1" dirty="0" err="1">
                <a:solidFill>
                  <a:schemeClr val="tx1"/>
                </a:solidFill>
              </a:rPr>
              <a:t>프랍을</a:t>
            </a:r>
            <a:r>
              <a:rPr lang="ko-KR" altLang="en-US" sz="2000" b="1" dirty="0">
                <a:solidFill>
                  <a:schemeClr val="tx1"/>
                </a:solidFill>
              </a:rPr>
              <a:t> 웹 페이지에서 </a:t>
            </a:r>
            <a:r>
              <a:rPr lang="ko-KR" altLang="en-US" sz="2000" b="1" dirty="0">
                <a:solidFill>
                  <a:srgbClr val="FF0000"/>
                </a:solidFill>
              </a:rPr>
              <a:t>확인</a:t>
            </a:r>
            <a:r>
              <a:rPr lang="ko-KR" altLang="en-US" sz="2000" b="1" dirty="0">
                <a:solidFill>
                  <a:schemeClr val="tx1"/>
                </a:solidFill>
              </a:rPr>
              <a:t>할 수 있다</a:t>
            </a:r>
            <a:r>
              <a:rPr lang="en-US" altLang="ko-KR" sz="2000" b="1" dirty="0">
                <a:solidFill>
                  <a:schemeClr val="tx1"/>
                </a:solidFill>
              </a:rPr>
              <a:t>. 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화면상 렌더링</a:t>
            </a:r>
            <a:r>
              <a:rPr lang="en-US" altLang="ko-KR" sz="2000" b="1" dirty="0"/>
              <a:t>)</a:t>
            </a:r>
          </a:p>
          <a:p>
            <a:pPr algn="l">
              <a:buFont typeface="Arial"/>
              <a:buAutoNum type="arabicPeriod" startAt="4"/>
            </a:pPr>
            <a:endParaRPr lang="ko-KR" altLang="en-US" sz="2000" b="1" dirty="0">
              <a:solidFill>
                <a:srgbClr val="595959"/>
              </a:solidFill>
            </a:endParaRPr>
          </a:p>
          <a:p>
            <a:pPr algn="l">
              <a:buFont typeface="Arial"/>
              <a:buAutoNum type="arabicPeriod" startAt="4"/>
            </a:pPr>
            <a:r>
              <a:rPr lang="ko-KR" altLang="en-US" sz="2000" b="1" dirty="0"/>
              <a:t>사용자는 </a:t>
            </a:r>
            <a:r>
              <a:rPr lang="en-US" altLang="ko-KR" sz="2000" b="1" dirty="0"/>
              <a:t>3D </a:t>
            </a:r>
            <a:r>
              <a:rPr lang="ko-KR" altLang="en-US" sz="2000" b="1" dirty="0"/>
              <a:t>프린터 출력 서버에 접속하여 나만의 </a:t>
            </a:r>
            <a:r>
              <a:rPr lang="en-US" altLang="ko-KR" sz="2000" b="1" dirty="0"/>
              <a:t>3D </a:t>
            </a:r>
            <a:r>
              <a:rPr lang="ko-KR" altLang="en-US" sz="2000" b="1" dirty="0" err="1"/>
              <a:t>프랍을</a:t>
            </a:r>
            <a:r>
              <a:rPr lang="ko-KR" altLang="en-US" sz="2000" b="1" dirty="0"/>
              <a:t> </a:t>
            </a:r>
            <a:r>
              <a:rPr lang="ko-KR" altLang="en-US" sz="2000" b="1" dirty="0">
                <a:solidFill>
                  <a:srgbClr val="FF0000"/>
                </a:solidFill>
              </a:rPr>
              <a:t>출력</a:t>
            </a:r>
            <a:r>
              <a:rPr lang="ko-KR" altLang="en-US" sz="2000" b="1" dirty="0"/>
              <a:t>할 수 있다</a:t>
            </a:r>
            <a:r>
              <a:rPr lang="en-US" altLang="ko-KR" sz="2000" b="1" dirty="0"/>
              <a:t>.</a:t>
            </a:r>
            <a:endParaRPr lang="ko-KR" altLang="en-US" sz="2000" b="1" dirty="0"/>
          </a:p>
          <a:p>
            <a:pPr marL="795847" lvl="1" indent="0" algn="l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342308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블랙, 어둠이(가) 표시된 사진&#10;&#10;자동 생성된 설명">
            <a:extLst>
              <a:ext uri="{FF2B5EF4-FFF2-40B4-BE49-F238E27FC236}">
                <a16:creationId xmlns:a16="http://schemas.microsoft.com/office/drawing/2014/main" id="{6946AD45-9CC7-39E8-FF47-025779FEB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095" y="5703591"/>
            <a:ext cx="747556" cy="960000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821245EE-B931-8E9B-7F84-5B316DBFCA5F}"/>
              </a:ext>
            </a:extLst>
          </p:cNvPr>
          <p:cNvGrpSpPr/>
          <p:nvPr/>
        </p:nvGrpSpPr>
        <p:grpSpPr>
          <a:xfrm>
            <a:off x="299767" y="3787682"/>
            <a:ext cx="995680" cy="989256"/>
            <a:chOff x="403860" y="2495550"/>
            <a:chExt cx="746760" cy="741942"/>
          </a:xfrm>
        </p:grpSpPr>
        <p:pic>
          <p:nvPicPr>
            <p:cNvPr id="13" name="그림 12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70421C1C-799D-D2FF-2D80-832E35715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48640" y="2495550"/>
              <a:ext cx="457200" cy="4572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1BC214-4E19-467C-8329-224C64C124D8}"/>
                </a:ext>
              </a:extLst>
            </p:cNvPr>
            <p:cNvSpPr txBox="1"/>
            <p:nvPr/>
          </p:nvSpPr>
          <p:spPr>
            <a:xfrm>
              <a:off x="403860" y="2952750"/>
              <a:ext cx="74676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67" dirty="0"/>
                <a:t>USER</a:t>
              </a:r>
              <a:endParaRPr lang="ko-KR" altLang="en-US" sz="1867" dirty="0"/>
            </a:p>
          </p:txBody>
        </p:sp>
      </p:grpSp>
      <p:pic>
        <p:nvPicPr>
          <p:cNvPr id="24" name="Picture 18">
            <a:extLst>
              <a:ext uri="{FF2B5EF4-FFF2-40B4-BE49-F238E27FC236}">
                <a16:creationId xmlns:a16="http://schemas.microsoft.com/office/drawing/2014/main" id="{04F04FDC-58F7-25E9-0B0A-A78B0572E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127" y="1885785"/>
            <a:ext cx="960000" cy="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8">
            <a:extLst>
              <a:ext uri="{FF2B5EF4-FFF2-40B4-BE49-F238E27FC236}">
                <a16:creationId xmlns:a16="http://schemas.microsoft.com/office/drawing/2014/main" id="{AA17ADC6-E363-4BE8-3E66-28F5FC92F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127" y="3800030"/>
            <a:ext cx="960000" cy="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349C16B-E79E-F921-3989-C85322D8B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027" y="3800030"/>
            <a:ext cx="1107692" cy="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681D035B-4040-EE34-D242-0C6A081B38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12306" b="15194"/>
          <a:stretch/>
        </p:blipFill>
        <p:spPr>
          <a:xfrm>
            <a:off x="6275485" y="3800030"/>
            <a:ext cx="1040400" cy="960000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0A45537-2B63-5CEE-A839-642063A13537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1371601" y="4280030"/>
            <a:ext cx="8195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3E1D8C3-6CCC-46B0-B480-78D55CD9DD38}"/>
              </a:ext>
            </a:extLst>
          </p:cNvPr>
          <p:cNvCxnSpPr>
            <a:cxnSpLocks/>
            <a:stCxn id="25" idx="3"/>
            <a:endCxn id="1034" idx="1"/>
          </p:cNvCxnSpPr>
          <p:nvPr/>
        </p:nvCxnSpPr>
        <p:spPr>
          <a:xfrm>
            <a:off x="3151127" y="4280030"/>
            <a:ext cx="9279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D2B9A19-AEE6-5637-585C-1F7413E1EED8}"/>
              </a:ext>
            </a:extLst>
          </p:cNvPr>
          <p:cNvCxnSpPr>
            <a:cxnSpLocks/>
            <a:stCxn id="1034" idx="3"/>
            <a:endCxn id="8" idx="1"/>
          </p:cNvCxnSpPr>
          <p:nvPr/>
        </p:nvCxnSpPr>
        <p:spPr>
          <a:xfrm>
            <a:off x="5186719" y="4280030"/>
            <a:ext cx="10887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2E64E03-757E-CF74-F21E-C2C00CFABEAB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3151128" y="2365785"/>
            <a:ext cx="10017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939EBDA-5FDA-ABCA-D110-A9D73B4A54AE}"/>
              </a:ext>
            </a:extLst>
          </p:cNvPr>
          <p:cNvCxnSpPr>
            <a:cxnSpLocks/>
            <a:endCxn id="1114" idx="1"/>
          </p:cNvCxnSpPr>
          <p:nvPr/>
        </p:nvCxnSpPr>
        <p:spPr>
          <a:xfrm>
            <a:off x="5112872" y="2365785"/>
            <a:ext cx="125232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61BF198-3A72-D395-0167-4AB3B0C3C2D3}"/>
              </a:ext>
            </a:extLst>
          </p:cNvPr>
          <p:cNvCxnSpPr>
            <a:cxnSpLocks/>
          </p:cNvCxnSpPr>
          <p:nvPr/>
        </p:nvCxnSpPr>
        <p:spPr>
          <a:xfrm>
            <a:off x="7329285" y="2365785"/>
            <a:ext cx="13236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3DF3A8CD-7194-7273-C66B-CB7BCE772F04}"/>
              </a:ext>
            </a:extLst>
          </p:cNvPr>
          <p:cNvCxnSpPr>
            <a:cxnSpLocks/>
            <a:stCxn id="1034" idx="2"/>
            <a:endCxn id="10" idx="0"/>
          </p:cNvCxnSpPr>
          <p:nvPr/>
        </p:nvCxnSpPr>
        <p:spPr>
          <a:xfrm>
            <a:off x="4632873" y="4760031"/>
            <a:ext cx="0" cy="9435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2" name="Picture 24">
            <a:extLst>
              <a:ext uri="{FF2B5EF4-FFF2-40B4-BE49-F238E27FC236}">
                <a16:creationId xmlns:a16="http://schemas.microsoft.com/office/drawing/2014/main" id="{B42A4C1E-FBB3-04AB-6A67-EBCC88506A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8" r="15948"/>
          <a:stretch/>
        </p:blipFill>
        <p:spPr bwMode="auto">
          <a:xfrm>
            <a:off x="8681699" y="1885785"/>
            <a:ext cx="1133291" cy="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3" name="연결선: 꺾임 1062">
            <a:extLst>
              <a:ext uri="{FF2B5EF4-FFF2-40B4-BE49-F238E27FC236}">
                <a16:creationId xmlns:a16="http://schemas.microsoft.com/office/drawing/2014/main" id="{E520EF31-0C0A-2AFB-A469-AAB9D21DAF9C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797607" y="2365785"/>
            <a:ext cx="1393520" cy="1236912"/>
          </a:xfrm>
          <a:prstGeom prst="bentConnector3">
            <a:avLst>
              <a:gd name="adj1" fmla="val -42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8" name="TextBox 1077">
            <a:extLst>
              <a:ext uri="{FF2B5EF4-FFF2-40B4-BE49-F238E27FC236}">
                <a16:creationId xmlns:a16="http://schemas.microsoft.com/office/drawing/2014/main" id="{D3953411-A4A3-8DCF-1BE2-D47D85509D70}"/>
              </a:ext>
            </a:extLst>
          </p:cNvPr>
          <p:cNvSpPr txBox="1"/>
          <p:nvPr/>
        </p:nvSpPr>
        <p:spPr>
          <a:xfrm>
            <a:off x="8202603" y="3725540"/>
            <a:ext cx="3812188" cy="3046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33" dirty="0">
                <a:latin typeface="Abadi" panose="020B0604020104020204" pitchFamily="34" charset="0"/>
              </a:rPr>
              <a:t>① Photo + keyword</a:t>
            </a:r>
          </a:p>
          <a:p>
            <a:r>
              <a:rPr lang="en-US" altLang="ko-KR" sz="2133" dirty="0">
                <a:latin typeface="Abadi" panose="020B0604020104020204" pitchFamily="34" charset="0"/>
              </a:rPr>
              <a:t>② Photo + keyword</a:t>
            </a:r>
          </a:p>
          <a:p>
            <a:r>
              <a:rPr lang="en-US" altLang="ko-KR" sz="2133" dirty="0">
                <a:latin typeface="Abadi" panose="020B0604020104020204" pitchFamily="34" charset="0"/>
              </a:rPr>
              <a:t>③ Photo</a:t>
            </a:r>
          </a:p>
          <a:p>
            <a:r>
              <a:rPr lang="en-US" altLang="ko-KR" sz="2133" dirty="0">
                <a:latin typeface="Abadi" panose="020B0604020104020204" pitchFamily="34" charset="0"/>
              </a:rPr>
              <a:t>④ Label</a:t>
            </a:r>
          </a:p>
          <a:p>
            <a:r>
              <a:rPr lang="en-US" altLang="ko-KR" sz="2133" dirty="0">
                <a:latin typeface="Abadi" panose="020B0604020104020204" pitchFamily="34" charset="0"/>
              </a:rPr>
              <a:t>⑤ Sequence (label + keyword)</a:t>
            </a:r>
          </a:p>
          <a:p>
            <a:r>
              <a:rPr lang="en-US" altLang="ko-KR" sz="2133" dirty="0">
                <a:latin typeface="Abadi" panose="020B0604020104020204" pitchFamily="34" charset="0"/>
              </a:rPr>
              <a:t>⑥ 3D obj file</a:t>
            </a:r>
          </a:p>
          <a:p>
            <a:r>
              <a:rPr lang="en-US" altLang="ko-KR" sz="2133" dirty="0">
                <a:latin typeface="Abadi" panose="020B0604020104020204" pitchFamily="34" charset="0"/>
              </a:rPr>
              <a:t>⑦ Rendering on website</a:t>
            </a:r>
          </a:p>
          <a:p>
            <a:r>
              <a:rPr lang="en-US" altLang="ko-KR" sz="2133" dirty="0">
                <a:latin typeface="Abadi" panose="020B0604020104020204" pitchFamily="34" charset="0"/>
              </a:rPr>
              <a:t>⑧, ⑨, ⑩</a:t>
            </a:r>
            <a:r>
              <a:rPr lang="en-US" altLang="ko-KR" sz="2133" dirty="0">
                <a:latin typeface="Abadi Extra Light" panose="020F0502020204030204" pitchFamily="34" charset="0"/>
              </a:rPr>
              <a:t> </a:t>
            </a:r>
            <a:r>
              <a:rPr lang="en-US" altLang="ko-KR" sz="2133" dirty="0">
                <a:latin typeface="Abadi" panose="020B0604020104020204" pitchFamily="34" charset="0"/>
              </a:rPr>
              <a:t>3D obj file</a:t>
            </a:r>
            <a:endParaRPr lang="en-US" altLang="ko-KR" sz="2133" dirty="0"/>
          </a:p>
          <a:p>
            <a:r>
              <a:rPr lang="en-US" altLang="ko-KR" sz="2133" dirty="0">
                <a:latin typeface="Abadi Extra Light" panose="020F0502020204030204" pitchFamily="34" charset="0"/>
              </a:rPr>
              <a:t>⑪ </a:t>
            </a:r>
            <a:r>
              <a:rPr lang="en-US" altLang="ko-KR" sz="2133" dirty="0">
                <a:latin typeface="Abadi" panose="020B0604020104020204" pitchFamily="34" charset="0"/>
              </a:rPr>
              <a:t>Printout</a:t>
            </a:r>
            <a:endParaRPr lang="ko-KR" altLang="en-US" sz="2133" dirty="0"/>
          </a:p>
        </p:txBody>
      </p:sp>
      <p:cxnSp>
        <p:nvCxnSpPr>
          <p:cNvPr id="1079" name="직선 화살표 연결선 1078">
            <a:extLst>
              <a:ext uri="{FF2B5EF4-FFF2-40B4-BE49-F238E27FC236}">
                <a16:creationId xmlns:a16="http://schemas.microsoft.com/office/drawing/2014/main" id="{2FB5F4DA-AF7B-7F2E-2895-E333624B5A0B}"/>
              </a:ext>
            </a:extLst>
          </p:cNvPr>
          <p:cNvCxnSpPr>
            <a:cxnSpLocks/>
          </p:cNvCxnSpPr>
          <p:nvPr/>
        </p:nvCxnSpPr>
        <p:spPr>
          <a:xfrm flipV="1">
            <a:off x="4768340" y="4760031"/>
            <a:ext cx="0" cy="9435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직선 화살표 연결선 1081">
            <a:extLst>
              <a:ext uri="{FF2B5EF4-FFF2-40B4-BE49-F238E27FC236}">
                <a16:creationId xmlns:a16="http://schemas.microsoft.com/office/drawing/2014/main" id="{6FF6ADBA-76B4-4CC7-C8EA-52DD8163E95F}"/>
              </a:ext>
            </a:extLst>
          </p:cNvPr>
          <p:cNvCxnSpPr>
            <a:cxnSpLocks/>
          </p:cNvCxnSpPr>
          <p:nvPr/>
        </p:nvCxnSpPr>
        <p:spPr>
          <a:xfrm flipH="1">
            <a:off x="3151127" y="4405749"/>
            <a:ext cx="9279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직선 화살표 연결선 1084">
            <a:extLst>
              <a:ext uri="{FF2B5EF4-FFF2-40B4-BE49-F238E27FC236}">
                <a16:creationId xmlns:a16="http://schemas.microsoft.com/office/drawing/2014/main" id="{BC5B6908-4537-9EB3-EED0-A8C992F7BD2A}"/>
              </a:ext>
            </a:extLst>
          </p:cNvPr>
          <p:cNvCxnSpPr>
            <a:cxnSpLocks/>
          </p:cNvCxnSpPr>
          <p:nvPr/>
        </p:nvCxnSpPr>
        <p:spPr>
          <a:xfrm flipH="1">
            <a:off x="5186717" y="4405749"/>
            <a:ext cx="10887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0" name="TextBox 1089">
            <a:extLst>
              <a:ext uri="{FF2B5EF4-FFF2-40B4-BE49-F238E27FC236}">
                <a16:creationId xmlns:a16="http://schemas.microsoft.com/office/drawing/2014/main" id="{75E67605-E6E7-3EAE-57C4-45CE7E275152}"/>
              </a:ext>
            </a:extLst>
          </p:cNvPr>
          <p:cNvSpPr txBox="1"/>
          <p:nvPr/>
        </p:nvSpPr>
        <p:spPr>
          <a:xfrm>
            <a:off x="3382155" y="3878479"/>
            <a:ext cx="47260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dirty="0">
                <a:latin typeface="Abadi" panose="020B0604020104020204" pitchFamily="34" charset="0"/>
              </a:rPr>
              <a:t>②</a:t>
            </a:r>
          </a:p>
        </p:txBody>
      </p:sp>
      <p:sp>
        <p:nvSpPr>
          <p:cNvPr id="1091" name="TextBox 1090">
            <a:extLst>
              <a:ext uri="{FF2B5EF4-FFF2-40B4-BE49-F238E27FC236}">
                <a16:creationId xmlns:a16="http://schemas.microsoft.com/office/drawing/2014/main" id="{AE9D9D68-9B00-2DD1-50BC-E46D2F5D7177}"/>
              </a:ext>
            </a:extLst>
          </p:cNvPr>
          <p:cNvSpPr txBox="1"/>
          <p:nvPr/>
        </p:nvSpPr>
        <p:spPr>
          <a:xfrm>
            <a:off x="5460507" y="3878479"/>
            <a:ext cx="47260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dirty="0">
                <a:latin typeface="Abadi" panose="020B0604020104020204" pitchFamily="34" charset="0"/>
              </a:rPr>
              <a:t>⑤</a:t>
            </a:r>
          </a:p>
        </p:txBody>
      </p:sp>
      <p:sp>
        <p:nvSpPr>
          <p:cNvPr id="1092" name="TextBox 1091">
            <a:extLst>
              <a:ext uri="{FF2B5EF4-FFF2-40B4-BE49-F238E27FC236}">
                <a16:creationId xmlns:a16="http://schemas.microsoft.com/office/drawing/2014/main" id="{7015E5FC-2FEB-7412-4148-98D97313C033}"/>
              </a:ext>
            </a:extLst>
          </p:cNvPr>
          <p:cNvSpPr txBox="1"/>
          <p:nvPr/>
        </p:nvSpPr>
        <p:spPr>
          <a:xfrm>
            <a:off x="3382155" y="4338778"/>
            <a:ext cx="47260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dirty="0">
                <a:latin typeface="Abadi" panose="020B0604020104020204" pitchFamily="34" charset="0"/>
              </a:rPr>
              <a:t>⑦</a:t>
            </a:r>
          </a:p>
        </p:txBody>
      </p:sp>
      <p:sp>
        <p:nvSpPr>
          <p:cNvPr id="1093" name="TextBox 1092">
            <a:extLst>
              <a:ext uri="{FF2B5EF4-FFF2-40B4-BE49-F238E27FC236}">
                <a16:creationId xmlns:a16="http://schemas.microsoft.com/office/drawing/2014/main" id="{1436146C-2E7D-C66D-D30E-E1EDB8A41F39}"/>
              </a:ext>
            </a:extLst>
          </p:cNvPr>
          <p:cNvSpPr txBox="1"/>
          <p:nvPr/>
        </p:nvSpPr>
        <p:spPr>
          <a:xfrm>
            <a:off x="5460507" y="4338778"/>
            <a:ext cx="47260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dirty="0">
                <a:latin typeface="Abadi" panose="020B0604020104020204" pitchFamily="34" charset="0"/>
              </a:rPr>
              <a:t>⑥</a:t>
            </a:r>
          </a:p>
        </p:txBody>
      </p:sp>
      <p:sp>
        <p:nvSpPr>
          <p:cNvPr id="1094" name="TextBox 1093">
            <a:extLst>
              <a:ext uri="{FF2B5EF4-FFF2-40B4-BE49-F238E27FC236}">
                <a16:creationId xmlns:a16="http://schemas.microsoft.com/office/drawing/2014/main" id="{6CEFE652-755D-79C5-ACC9-7B4B88E80F8C}"/>
              </a:ext>
            </a:extLst>
          </p:cNvPr>
          <p:cNvSpPr txBox="1"/>
          <p:nvPr/>
        </p:nvSpPr>
        <p:spPr>
          <a:xfrm>
            <a:off x="4228005" y="5003554"/>
            <a:ext cx="47260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dirty="0">
                <a:latin typeface="Abadi" panose="020B0604020104020204" pitchFamily="34" charset="0"/>
              </a:rPr>
              <a:t>③</a:t>
            </a:r>
          </a:p>
        </p:txBody>
      </p:sp>
      <p:sp>
        <p:nvSpPr>
          <p:cNvPr id="1095" name="TextBox 1094">
            <a:extLst>
              <a:ext uri="{FF2B5EF4-FFF2-40B4-BE49-F238E27FC236}">
                <a16:creationId xmlns:a16="http://schemas.microsoft.com/office/drawing/2014/main" id="{5712EFCD-11EE-771B-68AB-4F2746C9E39C}"/>
              </a:ext>
            </a:extLst>
          </p:cNvPr>
          <p:cNvSpPr txBox="1"/>
          <p:nvPr/>
        </p:nvSpPr>
        <p:spPr>
          <a:xfrm>
            <a:off x="4714115" y="5003554"/>
            <a:ext cx="47260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dirty="0">
                <a:latin typeface="Abadi" panose="020B0604020104020204" pitchFamily="34" charset="0"/>
              </a:rPr>
              <a:t>④</a:t>
            </a:r>
          </a:p>
        </p:txBody>
      </p:sp>
      <p:sp>
        <p:nvSpPr>
          <p:cNvPr id="1096" name="TextBox 1095">
            <a:extLst>
              <a:ext uri="{FF2B5EF4-FFF2-40B4-BE49-F238E27FC236}">
                <a16:creationId xmlns:a16="http://schemas.microsoft.com/office/drawing/2014/main" id="{FB353F24-820C-7783-2871-04F7F7463300}"/>
              </a:ext>
            </a:extLst>
          </p:cNvPr>
          <p:cNvSpPr txBox="1"/>
          <p:nvPr/>
        </p:nvSpPr>
        <p:spPr>
          <a:xfrm>
            <a:off x="3374615" y="1955415"/>
            <a:ext cx="47260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dirty="0">
                <a:latin typeface="Abadi" panose="020B0604020104020204" pitchFamily="34" charset="0"/>
              </a:rPr>
              <a:t>⑨</a:t>
            </a:r>
          </a:p>
        </p:txBody>
      </p:sp>
      <p:sp>
        <p:nvSpPr>
          <p:cNvPr id="1097" name="TextBox 1096">
            <a:extLst>
              <a:ext uri="{FF2B5EF4-FFF2-40B4-BE49-F238E27FC236}">
                <a16:creationId xmlns:a16="http://schemas.microsoft.com/office/drawing/2014/main" id="{FEB716C8-E95B-A9DF-0CCF-C2AA8AD0B002}"/>
              </a:ext>
            </a:extLst>
          </p:cNvPr>
          <p:cNvSpPr txBox="1"/>
          <p:nvPr/>
        </p:nvSpPr>
        <p:spPr>
          <a:xfrm>
            <a:off x="5494800" y="1955415"/>
            <a:ext cx="47260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dirty="0">
                <a:latin typeface="Abadi" panose="020B0604020104020204" pitchFamily="34" charset="0"/>
              </a:rPr>
              <a:t>⑩</a:t>
            </a:r>
          </a:p>
        </p:txBody>
      </p:sp>
      <p:sp>
        <p:nvSpPr>
          <p:cNvPr id="1098" name="TextBox 1097">
            <a:extLst>
              <a:ext uri="{FF2B5EF4-FFF2-40B4-BE49-F238E27FC236}">
                <a16:creationId xmlns:a16="http://schemas.microsoft.com/office/drawing/2014/main" id="{8AF76051-273F-B25E-0B28-720DB314A9A0}"/>
              </a:ext>
            </a:extLst>
          </p:cNvPr>
          <p:cNvSpPr txBox="1"/>
          <p:nvPr/>
        </p:nvSpPr>
        <p:spPr>
          <a:xfrm>
            <a:off x="7754808" y="1955415"/>
            <a:ext cx="47260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dirty="0">
                <a:latin typeface="Abadi Extra Light" panose="020F0502020204030204" pitchFamily="34" charset="0"/>
              </a:rPr>
              <a:t>⑪</a:t>
            </a:r>
            <a:endParaRPr lang="en-US" altLang="ko-KR" sz="1867" dirty="0"/>
          </a:p>
        </p:txBody>
      </p:sp>
      <p:sp>
        <p:nvSpPr>
          <p:cNvPr id="1100" name="사각형: 둥근 모서리 1099">
            <a:extLst>
              <a:ext uri="{FF2B5EF4-FFF2-40B4-BE49-F238E27FC236}">
                <a16:creationId xmlns:a16="http://schemas.microsoft.com/office/drawing/2014/main" id="{F78AAE36-B9D6-B351-8D06-4C4FC41968B7}"/>
              </a:ext>
            </a:extLst>
          </p:cNvPr>
          <p:cNvSpPr/>
          <p:nvPr/>
        </p:nvSpPr>
        <p:spPr>
          <a:xfrm>
            <a:off x="1955800" y="1486030"/>
            <a:ext cx="8161867" cy="1709976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1103" name="직사각형 1102">
            <a:extLst>
              <a:ext uri="{FF2B5EF4-FFF2-40B4-BE49-F238E27FC236}">
                <a16:creationId xmlns:a16="http://schemas.microsoft.com/office/drawing/2014/main" id="{56A47326-C694-1491-5647-8FA51A4D5604}"/>
              </a:ext>
            </a:extLst>
          </p:cNvPr>
          <p:cNvSpPr/>
          <p:nvPr/>
        </p:nvSpPr>
        <p:spPr>
          <a:xfrm>
            <a:off x="1781363" y="1123284"/>
            <a:ext cx="3430740" cy="371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b="1" dirty="0">
                <a:solidFill>
                  <a:schemeClr val="tx1"/>
                </a:solidFill>
              </a:rPr>
              <a:t>If the</a:t>
            </a:r>
            <a:r>
              <a:rPr lang="ko-KR" altLang="en-US" sz="1867" b="1" dirty="0">
                <a:solidFill>
                  <a:schemeClr val="tx1"/>
                </a:solidFill>
              </a:rPr>
              <a:t> </a:t>
            </a:r>
            <a:r>
              <a:rPr lang="en-US" altLang="ko-KR" sz="1867" b="1" dirty="0">
                <a:solidFill>
                  <a:schemeClr val="tx1"/>
                </a:solidFill>
              </a:rPr>
              <a:t>user wants to print</a:t>
            </a:r>
            <a:endParaRPr lang="ko-KR" altLang="en-US" sz="1867" b="1" dirty="0">
              <a:solidFill>
                <a:schemeClr val="tx1"/>
              </a:solidFill>
            </a:endParaRPr>
          </a:p>
        </p:txBody>
      </p:sp>
      <p:cxnSp>
        <p:nvCxnSpPr>
          <p:cNvPr id="1104" name="직선 화살표 연결선 1103">
            <a:extLst>
              <a:ext uri="{FF2B5EF4-FFF2-40B4-BE49-F238E27FC236}">
                <a16:creationId xmlns:a16="http://schemas.microsoft.com/office/drawing/2014/main" id="{F29A5FBA-DBD5-7E0D-2D59-6EB79B114D75}"/>
              </a:ext>
            </a:extLst>
          </p:cNvPr>
          <p:cNvCxnSpPr>
            <a:cxnSpLocks/>
          </p:cNvCxnSpPr>
          <p:nvPr/>
        </p:nvCxnSpPr>
        <p:spPr>
          <a:xfrm flipH="1">
            <a:off x="1381540" y="4405749"/>
            <a:ext cx="8095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7" name="TextBox 1106">
            <a:extLst>
              <a:ext uri="{FF2B5EF4-FFF2-40B4-BE49-F238E27FC236}">
                <a16:creationId xmlns:a16="http://schemas.microsoft.com/office/drawing/2014/main" id="{02232148-8443-9800-BD57-5A83554DE155}"/>
              </a:ext>
            </a:extLst>
          </p:cNvPr>
          <p:cNvSpPr txBox="1"/>
          <p:nvPr/>
        </p:nvSpPr>
        <p:spPr>
          <a:xfrm>
            <a:off x="1545061" y="4338778"/>
            <a:ext cx="47260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dirty="0">
                <a:latin typeface="Abadi" panose="020B0604020104020204" pitchFamily="34" charset="0"/>
              </a:rPr>
              <a:t>⑧</a:t>
            </a:r>
          </a:p>
        </p:txBody>
      </p:sp>
      <p:sp>
        <p:nvSpPr>
          <p:cNvPr id="1109" name="TextBox 1108">
            <a:extLst>
              <a:ext uri="{FF2B5EF4-FFF2-40B4-BE49-F238E27FC236}">
                <a16:creationId xmlns:a16="http://schemas.microsoft.com/office/drawing/2014/main" id="{1CA032D6-00EC-D8EE-9206-70046D080F10}"/>
              </a:ext>
            </a:extLst>
          </p:cNvPr>
          <p:cNvSpPr txBox="1"/>
          <p:nvPr/>
        </p:nvSpPr>
        <p:spPr>
          <a:xfrm>
            <a:off x="1544801" y="3878830"/>
            <a:ext cx="47260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67" dirty="0">
                <a:latin typeface="Abadi" panose="020F0502020204030204" pitchFamily="34" charset="0"/>
              </a:rPr>
              <a:t>①</a:t>
            </a:r>
            <a:endParaRPr lang="ko-KR" altLang="en-US" sz="1867" dirty="0"/>
          </a:p>
        </p:txBody>
      </p:sp>
      <p:pic>
        <p:nvPicPr>
          <p:cNvPr id="1113" name="Picture 22">
            <a:extLst>
              <a:ext uri="{FF2B5EF4-FFF2-40B4-BE49-F238E27FC236}">
                <a16:creationId xmlns:a16="http://schemas.microsoft.com/office/drawing/2014/main" id="{5574B984-C96C-10DF-75FF-A83287233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355" y="1885785"/>
            <a:ext cx="864000" cy="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4" name="Picture 20">
            <a:extLst>
              <a:ext uri="{FF2B5EF4-FFF2-40B4-BE49-F238E27FC236}">
                <a16:creationId xmlns:a16="http://schemas.microsoft.com/office/drawing/2014/main" id="{B4C22BDC-EE9A-B8D5-9313-1CE560398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195" y="1885785"/>
            <a:ext cx="960000" cy="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1" name="Google Shape;65;p14">
            <a:extLst>
              <a:ext uri="{FF2B5EF4-FFF2-40B4-BE49-F238E27FC236}">
                <a16:creationId xmlns:a16="http://schemas.microsoft.com/office/drawing/2014/main" id="{803016DB-E18C-3AFC-5015-E76C7B7740EA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l="33964" r="12806"/>
          <a:stretch/>
        </p:blipFill>
        <p:spPr>
          <a:xfrm>
            <a:off x="10496232" y="0"/>
            <a:ext cx="1696864" cy="23909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22;p13">
            <a:extLst>
              <a:ext uri="{FF2B5EF4-FFF2-40B4-BE49-F238E27FC236}">
                <a16:creationId xmlns:a16="http://schemas.microsoft.com/office/drawing/2014/main" id="{CABB0DFB-022D-6BD4-6164-D0258A6216A2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23;p13">
            <a:extLst>
              <a:ext uri="{FF2B5EF4-FFF2-40B4-BE49-F238E27FC236}">
                <a16:creationId xmlns:a16="http://schemas.microsoft.com/office/drawing/2014/main" id="{D7FE09B9-25B0-B08E-9B16-33D89495D54C}"/>
              </a:ext>
            </a:extLst>
          </p:cNvPr>
          <p:cNvSpPr/>
          <p:nvPr/>
        </p:nvSpPr>
        <p:spPr>
          <a:xfrm>
            <a:off x="169335" y="521484"/>
            <a:ext cx="135466" cy="526266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Google Shape;228;p13">
            <a:extLst>
              <a:ext uri="{FF2B5EF4-FFF2-40B4-BE49-F238E27FC236}">
                <a16:creationId xmlns:a16="http://schemas.microsoft.com/office/drawing/2014/main" id="{12A9B72A-C8E1-8A04-56F7-BD1EA8A58D20}"/>
              </a:ext>
            </a:extLst>
          </p:cNvPr>
          <p:cNvSpPr txBox="1"/>
          <p:nvPr/>
        </p:nvSpPr>
        <p:spPr>
          <a:xfrm>
            <a:off x="304801" y="524659"/>
            <a:ext cx="305724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구조도</a:t>
            </a:r>
            <a:endParaRPr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86728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3" name="Google Shape;223;p13"/>
          <p:cNvSpPr/>
          <p:nvPr/>
        </p:nvSpPr>
        <p:spPr>
          <a:xfrm>
            <a:off x="169335" y="521484"/>
            <a:ext cx="135466" cy="526266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p13"/>
          <p:cNvSpPr txBox="1">
            <a:spLocks noGrp="1"/>
          </p:cNvSpPr>
          <p:nvPr>
            <p:ph type="sldNum" idx="12"/>
          </p:nvPr>
        </p:nvSpPr>
        <p:spPr>
          <a:xfrm>
            <a:off x="92039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  <p:sp>
        <p:nvSpPr>
          <p:cNvPr id="2" name="Google Shape;228;p13">
            <a:extLst>
              <a:ext uri="{FF2B5EF4-FFF2-40B4-BE49-F238E27FC236}">
                <a16:creationId xmlns:a16="http://schemas.microsoft.com/office/drawing/2014/main" id="{EF2E6F01-B319-1C82-8763-099C10F41208}"/>
              </a:ext>
            </a:extLst>
          </p:cNvPr>
          <p:cNvSpPr txBox="1"/>
          <p:nvPr/>
        </p:nvSpPr>
        <p:spPr>
          <a:xfrm>
            <a:off x="304801" y="524659"/>
            <a:ext cx="305724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간단 요약</a:t>
            </a:r>
            <a:endParaRPr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225;p13">
            <a:extLst>
              <a:ext uri="{FF2B5EF4-FFF2-40B4-BE49-F238E27FC236}">
                <a16:creationId xmlns:a16="http://schemas.microsoft.com/office/drawing/2014/main" id="{E6244E9D-B801-633C-D573-F37723109222}"/>
              </a:ext>
            </a:extLst>
          </p:cNvPr>
          <p:cNvSpPr txBox="1"/>
          <p:nvPr/>
        </p:nvSpPr>
        <p:spPr>
          <a:xfrm>
            <a:off x="379135" y="1059872"/>
            <a:ext cx="1042989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사용자의 </a:t>
            </a:r>
            <a:r>
              <a:rPr lang="ko-KR" altLang="en-US" sz="24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얼굴 사진</a:t>
            </a:r>
            <a:r>
              <a:rPr lang="ko-KR" altLang="en-US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 </a:t>
            </a:r>
            <a:r>
              <a:rPr lang="ko-KR" altLang="en-US" sz="24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감정 키워드</a:t>
            </a:r>
            <a:r>
              <a:rPr lang="ko-KR" altLang="en-US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입력 받아 결과물</a:t>
            </a:r>
            <a:r>
              <a:rPr lang="en-US" altLang="ko-KR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동물</a:t>
            </a:r>
            <a:r>
              <a:rPr lang="en-US" altLang="ko-KR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r>
              <a:rPr lang="ko-KR" altLang="en-US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반환</a:t>
            </a:r>
            <a:endParaRPr lang="ko-KR" altLang="en-US" dirty="0"/>
          </a:p>
        </p:txBody>
      </p:sp>
      <p:pic>
        <p:nvPicPr>
          <p:cNvPr id="3" name="Google Shape;65;p14">
            <a:extLst>
              <a:ext uri="{FF2B5EF4-FFF2-40B4-BE49-F238E27FC236}">
                <a16:creationId xmlns:a16="http://schemas.microsoft.com/office/drawing/2014/main" id="{7E8D3073-C3B0-3BE2-37A4-10053F40D9A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3964" r="12806"/>
          <a:stretch/>
        </p:blipFill>
        <p:spPr>
          <a:xfrm>
            <a:off x="10496232" y="0"/>
            <a:ext cx="1696864" cy="2390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 descr="클립아트, 만화 영화, 이모티콘, 스마일리이(가) 표시된 사진&#10;&#10;자동 생성된 설명">
            <a:extLst>
              <a:ext uri="{FF2B5EF4-FFF2-40B4-BE49-F238E27FC236}">
                <a16:creationId xmlns:a16="http://schemas.microsoft.com/office/drawing/2014/main" id="{3A29D21B-8C27-2BC8-3E6B-88B0E33A5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129" y="5532281"/>
            <a:ext cx="844460" cy="844460"/>
          </a:xfrm>
          <a:prstGeom prst="rect">
            <a:avLst/>
          </a:prstGeom>
        </p:spPr>
      </p:pic>
      <p:pic>
        <p:nvPicPr>
          <p:cNvPr id="9" name="그림 8" descr="블랙, 어둠이(가) 표시된 사진&#10;&#10;자동 생성된 설명">
            <a:extLst>
              <a:ext uri="{FF2B5EF4-FFF2-40B4-BE49-F238E27FC236}">
                <a16:creationId xmlns:a16="http://schemas.microsoft.com/office/drawing/2014/main" id="{DAE7C647-2BC0-DF85-DC81-F9792B277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720" y="3279213"/>
            <a:ext cx="1144509" cy="1144509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B72FBC4C-3B72-5EEB-8640-5CFF6FA0F381}"/>
              </a:ext>
            </a:extLst>
          </p:cNvPr>
          <p:cNvGrpSpPr/>
          <p:nvPr/>
        </p:nvGrpSpPr>
        <p:grpSpPr>
          <a:xfrm>
            <a:off x="1355445" y="2245324"/>
            <a:ext cx="1080000" cy="1484987"/>
            <a:chOff x="1808350" y="2287985"/>
            <a:chExt cx="1080000" cy="1484987"/>
          </a:xfrm>
        </p:grpSpPr>
        <p:pic>
          <p:nvPicPr>
            <p:cNvPr id="1026" name="Picture 2" descr="당근길만 걸어 토끼상 아이돌">
              <a:extLst>
                <a:ext uri="{FF2B5EF4-FFF2-40B4-BE49-F238E27FC236}">
                  <a16:creationId xmlns:a16="http://schemas.microsoft.com/office/drawing/2014/main" id="{D2C0FD26-F1B0-6EB9-F623-44B3DB982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8350" y="2287985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60C6CB8-53F0-9A10-F625-036DA3B1F61E}"/>
                </a:ext>
              </a:extLst>
            </p:cNvPr>
            <p:cNvSpPr txBox="1"/>
            <p:nvPr/>
          </p:nvSpPr>
          <p:spPr>
            <a:xfrm>
              <a:off x="1812787" y="3465195"/>
              <a:ext cx="10711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사진</a:t>
              </a:r>
              <a:r>
                <a:rPr lang="en-US" altLang="ko-KR" dirty="0"/>
                <a:t> (</a:t>
              </a:r>
              <a:r>
                <a:rPr lang="ko-KR" altLang="en-US" dirty="0"/>
                <a:t>얼굴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</p:grpSp>
      <p:pic>
        <p:nvPicPr>
          <p:cNvPr id="17" name="Picture 10">
            <a:extLst>
              <a:ext uri="{FF2B5EF4-FFF2-40B4-BE49-F238E27FC236}">
                <a16:creationId xmlns:a16="http://schemas.microsoft.com/office/drawing/2014/main" id="{10335BE6-6ED0-4BDB-DDF9-FB6058676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513" y="3371467"/>
            <a:ext cx="1107692" cy="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당근길만 걸어 토끼상 아이돌">
            <a:extLst>
              <a:ext uri="{FF2B5EF4-FFF2-40B4-BE49-F238E27FC236}">
                <a16:creationId xmlns:a16="http://schemas.microsoft.com/office/drawing/2014/main" id="{2D7D51B8-A0FF-E507-9299-A90CAE42D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059" y="4471419"/>
            <a:ext cx="543740" cy="54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7381397E-1C23-4ECA-36A6-D09F485EC34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t="12306" b="15194"/>
          <a:stretch/>
        </p:blipFill>
        <p:spPr>
          <a:xfrm>
            <a:off x="8293978" y="3354467"/>
            <a:ext cx="1040400" cy="960000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4DE01B3-C202-C52D-C89F-F9DFFF1A9420}"/>
              </a:ext>
            </a:extLst>
          </p:cNvPr>
          <p:cNvSpPr/>
          <p:nvPr/>
        </p:nvSpPr>
        <p:spPr>
          <a:xfrm>
            <a:off x="5801608" y="3051504"/>
            <a:ext cx="2925717" cy="4597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기쁜 </a:t>
            </a:r>
            <a:r>
              <a:rPr lang="en-US" altLang="ko-KR" dirty="0">
                <a:solidFill>
                  <a:schemeClr val="tx1"/>
                </a:solidFill>
              </a:rPr>
              <a:t>+ </a:t>
            </a:r>
            <a:r>
              <a:rPr lang="ko-KR" altLang="en-US" dirty="0">
                <a:solidFill>
                  <a:schemeClr val="tx1"/>
                </a:solidFill>
              </a:rPr>
              <a:t>토끼 </a:t>
            </a:r>
            <a:r>
              <a:rPr lang="en-US" altLang="ko-KR" dirty="0">
                <a:solidFill>
                  <a:schemeClr val="tx1"/>
                </a:solidFill>
              </a:rPr>
              <a:t>+</a:t>
            </a:r>
            <a:r>
              <a:rPr lang="ko-KR" altLang="en-US" dirty="0">
                <a:solidFill>
                  <a:schemeClr val="tx1"/>
                </a:solidFill>
              </a:rPr>
              <a:t> 여성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(happy rabbit female)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D46EA7-5818-1869-3BC9-8FA198FA9F67}"/>
              </a:ext>
            </a:extLst>
          </p:cNvPr>
          <p:cNvSpPr txBox="1"/>
          <p:nvPr/>
        </p:nvSpPr>
        <p:spPr>
          <a:xfrm>
            <a:off x="9004429" y="4820688"/>
            <a:ext cx="3089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Cute, </a:t>
            </a:r>
            <a:r>
              <a:rPr lang="en-US" altLang="ko-KR" b="1" dirty="0">
                <a:solidFill>
                  <a:srgbClr val="FF0000"/>
                </a:solidFill>
              </a:rPr>
              <a:t>happy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female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rabbit</a:t>
            </a:r>
            <a:r>
              <a:rPr lang="en-US" altLang="ko-KR" dirty="0"/>
              <a:t>'s face </a:t>
            </a:r>
          </a:p>
          <a:p>
            <a:r>
              <a:rPr lang="en-US" altLang="ko-KR" dirty="0"/>
              <a:t>whose emotions are clearly revealed</a:t>
            </a:r>
            <a:endParaRPr lang="ko-KR" altLang="en-US" dirty="0"/>
          </a:p>
        </p:txBody>
      </p:sp>
      <p:pic>
        <p:nvPicPr>
          <p:cNvPr id="30" name="그림 29" descr="토끼, 만화 영화, 토끼류이(가) 표시된 사진&#10;&#10;자동 생성된 설명">
            <a:extLst>
              <a:ext uri="{FF2B5EF4-FFF2-40B4-BE49-F238E27FC236}">
                <a16:creationId xmlns:a16="http://schemas.microsoft.com/office/drawing/2014/main" id="{268C18CE-B8AE-C715-A24A-5D30269CC7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41049" y="2508755"/>
            <a:ext cx="2216067" cy="2234534"/>
          </a:xfrm>
          <a:prstGeom prst="rect">
            <a:avLst/>
          </a:prstGeom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87A1172-04A3-24D3-E115-DFF9CD406877}"/>
              </a:ext>
            </a:extLst>
          </p:cNvPr>
          <p:cNvSpPr/>
          <p:nvPr/>
        </p:nvSpPr>
        <p:spPr>
          <a:xfrm>
            <a:off x="5836697" y="4522690"/>
            <a:ext cx="714168" cy="4597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토끼</a:t>
            </a: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C3B9C998-90D1-AEDB-1370-EB1589516B2A}"/>
              </a:ext>
            </a:extLst>
          </p:cNvPr>
          <p:cNvSpPr/>
          <p:nvPr/>
        </p:nvSpPr>
        <p:spPr>
          <a:xfrm>
            <a:off x="1415768" y="3730098"/>
            <a:ext cx="3334761" cy="242739"/>
          </a:xfrm>
          <a:prstGeom prst="rightArrow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849C943-29AF-B8D5-E944-C74F6736CEE2}"/>
              </a:ext>
            </a:extLst>
          </p:cNvPr>
          <p:cNvGrpSpPr/>
          <p:nvPr/>
        </p:nvGrpSpPr>
        <p:grpSpPr>
          <a:xfrm>
            <a:off x="2602828" y="2245324"/>
            <a:ext cx="1080000" cy="1484987"/>
            <a:chOff x="3055733" y="2287985"/>
            <a:chExt cx="1080000" cy="148498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E2D9C82-6587-5AF2-EA98-6DABBC9BB3D5}"/>
                </a:ext>
              </a:extLst>
            </p:cNvPr>
            <p:cNvSpPr txBox="1"/>
            <p:nvPr/>
          </p:nvSpPr>
          <p:spPr>
            <a:xfrm>
              <a:off x="3323864" y="3465195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감정</a:t>
              </a:r>
            </a:p>
          </p:txBody>
        </p:sp>
        <p:pic>
          <p:nvPicPr>
            <p:cNvPr id="34" name="그림 33" descr="클립아트, 이모티콘, 스마일리, 그래픽이(가) 표시된 사진&#10;&#10;자동 생성된 설명">
              <a:extLst>
                <a:ext uri="{FF2B5EF4-FFF2-40B4-BE49-F238E27FC236}">
                  <a16:creationId xmlns:a16="http://schemas.microsoft.com/office/drawing/2014/main" id="{F1934FCC-67EF-DB9F-457A-881601CF7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055733" y="2287985"/>
              <a:ext cx="1080000" cy="108000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4932E51-5E0E-2191-1879-3D33EDAF97A6}"/>
              </a:ext>
            </a:extLst>
          </p:cNvPr>
          <p:cNvGrpSpPr/>
          <p:nvPr/>
        </p:nvGrpSpPr>
        <p:grpSpPr>
          <a:xfrm>
            <a:off x="3793360" y="2261652"/>
            <a:ext cx="1080000" cy="1484987"/>
            <a:chOff x="3819432" y="2287985"/>
            <a:chExt cx="1080000" cy="148498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7D47D1F-75FA-3B17-62BE-2F726FF15445}"/>
                </a:ext>
              </a:extLst>
            </p:cNvPr>
            <p:cNvSpPr txBox="1"/>
            <p:nvPr/>
          </p:nvSpPr>
          <p:spPr>
            <a:xfrm>
              <a:off x="4087563" y="3465195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성별</a:t>
              </a:r>
            </a:p>
          </p:txBody>
        </p:sp>
        <p:pic>
          <p:nvPicPr>
            <p:cNvPr id="36" name="그림 35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3384807E-EE18-DE12-FAD9-865B56AD9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19432" y="2287985"/>
              <a:ext cx="1080000" cy="1080000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0768FFD-1D55-923D-DCF7-473B2F3498CA}"/>
              </a:ext>
            </a:extLst>
          </p:cNvPr>
          <p:cNvGrpSpPr/>
          <p:nvPr/>
        </p:nvGrpSpPr>
        <p:grpSpPr>
          <a:xfrm>
            <a:off x="5363522" y="4389297"/>
            <a:ext cx="451675" cy="862780"/>
            <a:chOff x="5385020" y="4389297"/>
            <a:chExt cx="451675" cy="862780"/>
          </a:xfrm>
        </p:grpSpPr>
        <p:sp>
          <p:nvSpPr>
            <p:cNvPr id="40" name="화살표: 아래쪽 39">
              <a:extLst>
                <a:ext uri="{FF2B5EF4-FFF2-40B4-BE49-F238E27FC236}">
                  <a16:creationId xmlns:a16="http://schemas.microsoft.com/office/drawing/2014/main" id="{79C78DD8-B665-753B-BAA6-0864DC087DDE}"/>
                </a:ext>
              </a:extLst>
            </p:cNvPr>
            <p:cNvSpPr/>
            <p:nvPr/>
          </p:nvSpPr>
          <p:spPr>
            <a:xfrm>
              <a:off x="5385020" y="4389298"/>
              <a:ext cx="126712" cy="862779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화살표: 아래쪽 40">
              <a:extLst>
                <a:ext uri="{FF2B5EF4-FFF2-40B4-BE49-F238E27FC236}">
                  <a16:creationId xmlns:a16="http://schemas.microsoft.com/office/drawing/2014/main" id="{8FB1F6B7-A225-69A2-E207-AAD328A3456E}"/>
                </a:ext>
              </a:extLst>
            </p:cNvPr>
            <p:cNvSpPr/>
            <p:nvPr/>
          </p:nvSpPr>
          <p:spPr>
            <a:xfrm rot="10800000">
              <a:off x="5709983" y="4389297"/>
              <a:ext cx="126712" cy="862779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56329EBB-F627-482B-5113-46062EBC8911}"/>
              </a:ext>
            </a:extLst>
          </p:cNvPr>
          <p:cNvSpPr/>
          <p:nvPr/>
        </p:nvSpPr>
        <p:spPr>
          <a:xfrm>
            <a:off x="6381011" y="3730098"/>
            <a:ext cx="1846530" cy="242739"/>
          </a:xfrm>
          <a:prstGeom prst="rightArrow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393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3" name="Google Shape;223;p13"/>
          <p:cNvSpPr/>
          <p:nvPr/>
        </p:nvSpPr>
        <p:spPr>
          <a:xfrm>
            <a:off x="169335" y="521484"/>
            <a:ext cx="135466" cy="526266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p13"/>
          <p:cNvSpPr txBox="1">
            <a:spLocks noGrp="1"/>
          </p:cNvSpPr>
          <p:nvPr>
            <p:ph type="sldNum" idx="12"/>
          </p:nvPr>
        </p:nvSpPr>
        <p:spPr>
          <a:xfrm>
            <a:off x="92039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  <p:sp>
        <p:nvSpPr>
          <p:cNvPr id="2" name="Google Shape;228;p13">
            <a:extLst>
              <a:ext uri="{FF2B5EF4-FFF2-40B4-BE49-F238E27FC236}">
                <a16:creationId xmlns:a16="http://schemas.microsoft.com/office/drawing/2014/main" id="{EF2E6F01-B319-1C82-8763-099C10F41208}"/>
              </a:ext>
            </a:extLst>
          </p:cNvPr>
          <p:cNvSpPr txBox="1"/>
          <p:nvPr/>
        </p:nvSpPr>
        <p:spPr>
          <a:xfrm>
            <a:off x="304801" y="524659"/>
            <a:ext cx="305724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고려사항</a:t>
            </a:r>
            <a:endParaRPr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225;p13">
            <a:extLst>
              <a:ext uri="{FF2B5EF4-FFF2-40B4-BE49-F238E27FC236}">
                <a16:creationId xmlns:a16="http://schemas.microsoft.com/office/drawing/2014/main" id="{E6244E9D-B801-633C-D573-F37723109222}"/>
              </a:ext>
            </a:extLst>
          </p:cNvPr>
          <p:cNvSpPr txBox="1"/>
          <p:nvPr/>
        </p:nvSpPr>
        <p:spPr>
          <a:xfrm>
            <a:off x="379135" y="1059872"/>
            <a:ext cx="1042989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입력</a:t>
            </a:r>
            <a:endParaRPr lang="ko-KR" altLang="en-US" dirty="0"/>
          </a:p>
        </p:txBody>
      </p:sp>
      <p:pic>
        <p:nvPicPr>
          <p:cNvPr id="3" name="Google Shape;65;p14">
            <a:extLst>
              <a:ext uri="{FF2B5EF4-FFF2-40B4-BE49-F238E27FC236}">
                <a16:creationId xmlns:a16="http://schemas.microsoft.com/office/drawing/2014/main" id="{7E8D3073-C3B0-3BE2-37A4-10053F40D9A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3964" r="12806"/>
          <a:stretch/>
        </p:blipFill>
        <p:spPr>
          <a:xfrm>
            <a:off x="10496232" y="0"/>
            <a:ext cx="1696864" cy="239096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78;p16">
            <a:extLst>
              <a:ext uri="{FF2B5EF4-FFF2-40B4-BE49-F238E27FC236}">
                <a16:creationId xmlns:a16="http://schemas.microsoft.com/office/drawing/2014/main" id="{EE261E2F-AB49-2E7B-AC2D-34903D1ABB4F}"/>
              </a:ext>
            </a:extLst>
          </p:cNvPr>
          <p:cNvSpPr txBox="1">
            <a:spLocks/>
          </p:cNvSpPr>
          <p:nvPr/>
        </p:nvSpPr>
        <p:spPr>
          <a:xfrm>
            <a:off x="415600" y="1536633"/>
            <a:ext cx="11360800" cy="5152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-405543" algn="l">
              <a:buSzPct val="100000"/>
              <a:buFont typeface="Arial"/>
              <a:buAutoNum type="arabicPeriod"/>
            </a:pPr>
            <a:r>
              <a:rPr lang="ko-KR" altLang="en-US" b="1" dirty="0">
                <a:latin typeface="+mn-ea"/>
                <a:ea typeface="+mn-ea"/>
              </a:rPr>
              <a:t>무엇과 </a:t>
            </a:r>
            <a:r>
              <a:rPr lang="ko-KR" altLang="en-US" b="1" dirty="0" err="1">
                <a:latin typeface="+mn-ea"/>
                <a:ea typeface="+mn-ea"/>
              </a:rPr>
              <a:t>라벨링</a:t>
            </a:r>
            <a:r>
              <a:rPr lang="ko-KR" altLang="en-US" b="1" dirty="0">
                <a:latin typeface="+mn-ea"/>
                <a:ea typeface="+mn-ea"/>
              </a:rPr>
              <a:t> </a:t>
            </a:r>
            <a:r>
              <a:rPr lang="ko-KR" altLang="en-US" b="1" dirty="0" err="1">
                <a:latin typeface="+mn-ea"/>
                <a:ea typeface="+mn-ea"/>
              </a:rPr>
              <a:t>할것이며</a:t>
            </a:r>
            <a:r>
              <a:rPr lang="en-US" altLang="ko-KR" b="1" dirty="0">
                <a:latin typeface="+mn-ea"/>
                <a:ea typeface="+mn-ea"/>
              </a:rPr>
              <a:t>, </a:t>
            </a:r>
            <a:r>
              <a:rPr lang="ko-KR" altLang="en-US" b="1" dirty="0">
                <a:latin typeface="+mn-ea"/>
                <a:ea typeface="+mn-ea"/>
              </a:rPr>
              <a:t>그 근거와 기준을 어떻게 둘 것인가</a:t>
            </a:r>
            <a:r>
              <a:rPr lang="en-US" altLang="ko-KR" b="1" dirty="0">
                <a:latin typeface="+mn-ea"/>
                <a:ea typeface="+mn-ea"/>
              </a:rPr>
              <a:t>?</a:t>
            </a:r>
          </a:p>
          <a:p>
            <a:pPr marL="966057" lvl="1" indent="-457200" algn="l">
              <a:buSzPct val="100000"/>
              <a:buFont typeface="+mj-lt"/>
              <a:buAutoNum type="alphaLcPeriod"/>
            </a:pPr>
            <a:r>
              <a:rPr lang="ko-KR" altLang="en-US" b="1" dirty="0">
                <a:latin typeface="+mn-ea"/>
                <a:ea typeface="+mn-ea"/>
              </a:rPr>
              <a:t>인간의 얼굴을 </a:t>
            </a:r>
            <a:r>
              <a:rPr lang="ko-KR" altLang="en-US" b="1" dirty="0">
                <a:solidFill>
                  <a:srgbClr val="FF0000"/>
                </a:solidFill>
                <a:latin typeface="+mn-ea"/>
                <a:ea typeface="+mn-ea"/>
              </a:rPr>
              <a:t>동물</a:t>
            </a:r>
            <a:r>
              <a:rPr lang="ko-KR" altLang="en-US" b="1" dirty="0">
                <a:latin typeface="+mn-ea"/>
                <a:ea typeface="+mn-ea"/>
              </a:rPr>
              <a:t>로 </a:t>
            </a:r>
            <a:r>
              <a:rPr lang="ko-KR" altLang="en-US" b="1" dirty="0" err="1">
                <a:latin typeface="+mn-ea"/>
                <a:ea typeface="+mn-ea"/>
              </a:rPr>
              <a:t>라벨링</a:t>
            </a:r>
            <a:r>
              <a:rPr lang="ko-KR" altLang="en-US" b="1" dirty="0">
                <a:latin typeface="+mn-ea"/>
                <a:ea typeface="+mn-ea"/>
              </a:rPr>
              <a:t> 할 것임</a:t>
            </a:r>
            <a:endParaRPr lang="en-US" altLang="ko-KR" b="1" dirty="0">
              <a:latin typeface="+mn-ea"/>
              <a:ea typeface="+mn-ea"/>
            </a:endParaRPr>
          </a:p>
          <a:p>
            <a:pPr marL="966057" lvl="1" indent="-457200" algn="l">
              <a:buSzPct val="100000"/>
              <a:buFont typeface="+mj-lt"/>
              <a:buAutoNum type="alphaLcPeriod"/>
            </a:pPr>
            <a:r>
              <a:rPr lang="ko-KR" altLang="en-US" b="1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남성 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/ </a:t>
            </a:r>
            <a:r>
              <a:rPr lang="ko-KR" altLang="en-US" b="1" dirty="0">
                <a:solidFill>
                  <a:schemeClr val="tx1"/>
                </a:solidFill>
                <a:latin typeface="+mn-ea"/>
                <a:ea typeface="+mn-ea"/>
              </a:rPr>
              <a:t>여성으로 나누고</a:t>
            </a:r>
            <a:r>
              <a:rPr lang="en-US" altLang="ko-KR" b="1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고양이상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강아지상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토끼상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곰상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여우상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b="1" i="0" dirty="0" err="1">
                <a:solidFill>
                  <a:schemeClr val="tx1"/>
                </a:solidFill>
                <a:effectLst/>
                <a:latin typeface="+mn-ea"/>
                <a:ea typeface="+mn-ea"/>
              </a:rPr>
              <a:t>꼬부기상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(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거북상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)</a:t>
            </a:r>
          </a:p>
          <a:p>
            <a:pPr marL="966057" lvl="1" indent="-457200" algn="l">
              <a:buSzPct val="100000"/>
              <a:buFont typeface="+mj-lt"/>
              <a:buAutoNum type="alphaLcPeriod"/>
            </a:pPr>
            <a:r>
              <a:rPr lang="ko-KR" altLang="en-US" b="1" dirty="0">
                <a:solidFill>
                  <a:schemeClr val="tx1"/>
                </a:solidFill>
                <a:latin typeface="+mn-ea"/>
                <a:ea typeface="+mn-ea"/>
              </a:rPr>
              <a:t>라벨은 성별 </a:t>
            </a:r>
            <a:r>
              <a:rPr lang="en-US" altLang="ko-KR" b="1" dirty="0">
                <a:solidFill>
                  <a:schemeClr val="tx1"/>
                </a:solidFill>
                <a:latin typeface="+mn-ea"/>
                <a:ea typeface="+mn-ea"/>
              </a:rPr>
              <a:t>+ </a:t>
            </a:r>
            <a:r>
              <a:rPr lang="ko-KR" altLang="en-US" b="1" dirty="0">
                <a:solidFill>
                  <a:schemeClr val="tx1"/>
                </a:solidFill>
                <a:latin typeface="+mn-ea"/>
                <a:ea typeface="+mn-ea"/>
              </a:rPr>
              <a:t>동물로 </a:t>
            </a:r>
            <a:r>
              <a:rPr lang="en-US" altLang="ko-KR" b="1" dirty="0">
                <a:solidFill>
                  <a:srgbClr val="FF0000"/>
                </a:solidFill>
                <a:latin typeface="+mn-ea"/>
                <a:ea typeface="+mn-ea"/>
              </a:rPr>
              <a:t>12</a:t>
            </a:r>
            <a:r>
              <a:rPr lang="ko-KR" altLang="en-US" b="1" dirty="0">
                <a:solidFill>
                  <a:srgbClr val="FF0000"/>
                </a:solidFill>
                <a:latin typeface="+mn-ea"/>
                <a:ea typeface="+mn-ea"/>
              </a:rPr>
              <a:t>가지 </a:t>
            </a:r>
            <a:r>
              <a:rPr lang="ko-KR" altLang="en-US" b="1" dirty="0">
                <a:solidFill>
                  <a:schemeClr val="tx1"/>
                </a:solidFill>
                <a:latin typeface="+mn-ea"/>
                <a:ea typeface="+mn-ea"/>
              </a:rPr>
              <a:t>경우가 존재</a:t>
            </a:r>
            <a:endParaRPr lang="en-US" altLang="ko-KR" b="1" i="0" dirty="0"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lvl="1" indent="-405543" algn="l">
              <a:buSzPct val="100000"/>
              <a:buFont typeface="Arial"/>
              <a:buAutoNum type="alphaLcPeriod"/>
            </a:pPr>
            <a:endParaRPr lang="en-US" altLang="ko-KR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indent="-405543" algn="l">
              <a:buSzPct val="100000"/>
              <a:buFont typeface="Arial"/>
              <a:buAutoNum type="arabicPeriod"/>
            </a:pPr>
            <a:r>
              <a:rPr lang="ko-KR" altLang="en-US" b="1" dirty="0">
                <a:latin typeface="+mn-ea"/>
                <a:ea typeface="+mn-ea"/>
              </a:rPr>
              <a:t>얼굴인식을 할 경우</a:t>
            </a:r>
            <a:r>
              <a:rPr lang="en-US" altLang="ko-KR" b="1" dirty="0">
                <a:latin typeface="+mn-ea"/>
                <a:ea typeface="+mn-ea"/>
              </a:rPr>
              <a:t>, </a:t>
            </a:r>
            <a:r>
              <a:rPr lang="ko-KR" altLang="en-US" b="1" dirty="0" err="1">
                <a:latin typeface="+mn-ea"/>
                <a:ea typeface="+mn-ea"/>
              </a:rPr>
              <a:t>라벨링</a:t>
            </a:r>
            <a:r>
              <a:rPr lang="ko-KR" altLang="en-US" b="1" dirty="0">
                <a:latin typeface="+mn-ea"/>
                <a:ea typeface="+mn-ea"/>
              </a:rPr>
              <a:t> 처리를 어떻게 </a:t>
            </a:r>
            <a:r>
              <a:rPr lang="ko-KR" altLang="en-US" b="1" dirty="0" err="1">
                <a:latin typeface="+mn-ea"/>
                <a:ea typeface="+mn-ea"/>
              </a:rPr>
              <a:t>할것인가</a:t>
            </a:r>
            <a:r>
              <a:rPr lang="en-US" altLang="ko-KR" b="1" dirty="0">
                <a:latin typeface="+mn-ea"/>
                <a:ea typeface="+mn-ea"/>
              </a:rPr>
              <a:t>?</a:t>
            </a:r>
          </a:p>
          <a:p>
            <a:pPr marL="966057" lvl="1" indent="-457200" algn="l">
              <a:buSzPct val="100000"/>
              <a:buFont typeface="+mj-lt"/>
              <a:buAutoNum type="alphaLcPeriod"/>
            </a:pPr>
            <a:r>
              <a:rPr lang="ko-KR" altLang="en-US" b="1" dirty="0">
                <a:latin typeface="+mn-ea"/>
                <a:ea typeface="+mn-ea"/>
              </a:rPr>
              <a:t>특정 동물 상으로 유명한 아이돌 사진을 사용하여 학습에 필요한 데이터 확보</a:t>
            </a:r>
            <a:endParaRPr lang="en-US" altLang="ko-KR" b="1" dirty="0">
              <a:latin typeface="+mn-ea"/>
              <a:ea typeface="+mn-ea"/>
            </a:endParaRPr>
          </a:p>
          <a:p>
            <a:pPr marL="966057" lvl="1" indent="-457200" algn="l">
              <a:buSzPct val="100000"/>
              <a:buFont typeface="+mj-lt"/>
              <a:buAutoNum type="alphaLcPeriod"/>
            </a:pPr>
            <a:endParaRPr lang="ko-KR" altLang="en-US" b="1" dirty="0">
              <a:latin typeface="+mn-ea"/>
              <a:ea typeface="+mn-ea"/>
            </a:endParaRPr>
          </a:p>
          <a:p>
            <a:pPr indent="-405543" algn="l">
              <a:buSzPct val="100000"/>
              <a:buFont typeface="Arial"/>
              <a:buAutoNum type="arabicPeriod"/>
            </a:pPr>
            <a:r>
              <a:rPr lang="ko-KR" altLang="en-US" b="1" dirty="0">
                <a:latin typeface="+mn-ea"/>
                <a:ea typeface="+mn-ea"/>
              </a:rPr>
              <a:t>자연어 </a:t>
            </a:r>
            <a:r>
              <a:rPr lang="ko-KR" altLang="en-US" b="1" dirty="0" err="1">
                <a:latin typeface="+mn-ea"/>
                <a:ea typeface="+mn-ea"/>
              </a:rPr>
              <a:t>챗봇의</a:t>
            </a:r>
            <a:r>
              <a:rPr lang="ko-KR" altLang="en-US" b="1" dirty="0">
                <a:latin typeface="+mn-ea"/>
                <a:ea typeface="+mn-ea"/>
              </a:rPr>
              <a:t> 경우</a:t>
            </a:r>
            <a:r>
              <a:rPr lang="en-US" altLang="ko-KR" b="1" dirty="0">
                <a:latin typeface="+mn-ea"/>
                <a:ea typeface="+mn-ea"/>
              </a:rPr>
              <a:t>, </a:t>
            </a:r>
            <a:r>
              <a:rPr lang="ko-KR" altLang="en-US" b="1" dirty="0" err="1">
                <a:latin typeface="+mn-ea"/>
                <a:ea typeface="+mn-ea"/>
              </a:rPr>
              <a:t>어느정도까지</a:t>
            </a:r>
            <a:r>
              <a:rPr lang="ko-KR" altLang="en-US" b="1" dirty="0">
                <a:latin typeface="+mn-ea"/>
                <a:ea typeface="+mn-ea"/>
              </a:rPr>
              <a:t> 대화의 룰을 </a:t>
            </a:r>
            <a:r>
              <a:rPr lang="ko-KR" altLang="en-US" b="1" dirty="0" err="1">
                <a:latin typeface="+mn-ea"/>
                <a:ea typeface="+mn-ea"/>
              </a:rPr>
              <a:t>정해둘것인가</a:t>
            </a:r>
            <a:r>
              <a:rPr lang="en-US" altLang="ko-KR" b="1" dirty="0">
                <a:latin typeface="+mn-ea"/>
                <a:ea typeface="+mn-ea"/>
              </a:rPr>
              <a:t>?</a:t>
            </a:r>
          </a:p>
          <a:p>
            <a:pPr marL="966057" lvl="1" indent="-457200" algn="l">
              <a:buSzPct val="100000"/>
              <a:buFont typeface="+mj-lt"/>
              <a:buAutoNum type="alphaLcPeriod"/>
            </a:pPr>
            <a:r>
              <a:rPr lang="ko-KR" altLang="en-US" b="1" dirty="0">
                <a:latin typeface="+mn-ea"/>
                <a:ea typeface="+mn-ea"/>
              </a:rPr>
              <a:t>자연어 </a:t>
            </a:r>
            <a:r>
              <a:rPr lang="ko-KR" altLang="en-US" b="1" dirty="0" err="1">
                <a:latin typeface="+mn-ea"/>
                <a:ea typeface="+mn-ea"/>
              </a:rPr>
              <a:t>챗봇의</a:t>
            </a:r>
            <a:r>
              <a:rPr lang="ko-KR" altLang="en-US" b="1" dirty="0">
                <a:latin typeface="+mn-ea"/>
                <a:ea typeface="+mn-ea"/>
              </a:rPr>
              <a:t> 경우 추후 논의 </a:t>
            </a:r>
            <a:r>
              <a:rPr lang="en-US" altLang="ko-KR" b="1" dirty="0">
                <a:latin typeface="+mn-ea"/>
                <a:ea typeface="+mn-ea"/>
              </a:rPr>
              <a:t>(</a:t>
            </a:r>
            <a:r>
              <a:rPr lang="ko-KR" altLang="en-US" b="1" dirty="0">
                <a:latin typeface="+mn-ea"/>
                <a:ea typeface="+mn-ea"/>
              </a:rPr>
              <a:t>현재는 중단</a:t>
            </a:r>
            <a:r>
              <a:rPr lang="en-US" altLang="ko-KR" b="1" dirty="0">
                <a:latin typeface="+mn-ea"/>
                <a:ea typeface="+mn-ea"/>
              </a:rPr>
              <a:t>)</a:t>
            </a:r>
          </a:p>
          <a:p>
            <a:pPr lvl="1" indent="-405543" algn="l">
              <a:buSzPct val="100000"/>
              <a:buFont typeface="Arial"/>
              <a:buAutoNum type="alphaLcPeriod"/>
            </a:pPr>
            <a:endParaRPr lang="ko-KR" altLang="en-US" b="1" dirty="0">
              <a:latin typeface="+mn-ea"/>
              <a:ea typeface="+mn-ea"/>
            </a:endParaRPr>
          </a:p>
          <a:p>
            <a:pPr indent="-434329" algn="l">
              <a:spcBef>
                <a:spcPts val="1600"/>
              </a:spcBef>
              <a:buSzPct val="100000"/>
              <a:buFont typeface="Arial"/>
              <a:buAutoNum type="arabicPeriod"/>
            </a:pPr>
            <a:endParaRPr lang="ko-KR" altLang="en-US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53849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3" name="Google Shape;223;p13"/>
          <p:cNvSpPr/>
          <p:nvPr/>
        </p:nvSpPr>
        <p:spPr>
          <a:xfrm>
            <a:off x="169335" y="521484"/>
            <a:ext cx="135466" cy="526266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p13"/>
          <p:cNvSpPr txBox="1">
            <a:spLocks noGrp="1"/>
          </p:cNvSpPr>
          <p:nvPr>
            <p:ph type="sldNum" idx="12"/>
          </p:nvPr>
        </p:nvSpPr>
        <p:spPr>
          <a:xfrm>
            <a:off x="92039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  <p:sp>
        <p:nvSpPr>
          <p:cNvPr id="2" name="Google Shape;228;p13">
            <a:extLst>
              <a:ext uri="{FF2B5EF4-FFF2-40B4-BE49-F238E27FC236}">
                <a16:creationId xmlns:a16="http://schemas.microsoft.com/office/drawing/2014/main" id="{EF2E6F01-B319-1C82-8763-099C10F41208}"/>
              </a:ext>
            </a:extLst>
          </p:cNvPr>
          <p:cNvSpPr txBox="1"/>
          <p:nvPr/>
        </p:nvSpPr>
        <p:spPr>
          <a:xfrm>
            <a:off x="304801" y="524659"/>
            <a:ext cx="305724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고려사항</a:t>
            </a:r>
            <a:endParaRPr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225;p13">
            <a:extLst>
              <a:ext uri="{FF2B5EF4-FFF2-40B4-BE49-F238E27FC236}">
                <a16:creationId xmlns:a16="http://schemas.microsoft.com/office/drawing/2014/main" id="{E6244E9D-B801-633C-D573-F37723109222}"/>
              </a:ext>
            </a:extLst>
          </p:cNvPr>
          <p:cNvSpPr txBox="1"/>
          <p:nvPr/>
        </p:nvSpPr>
        <p:spPr>
          <a:xfrm>
            <a:off x="379135" y="1059872"/>
            <a:ext cx="1042989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반환</a:t>
            </a:r>
            <a:endParaRPr lang="ko-KR" altLang="en-US" dirty="0"/>
          </a:p>
        </p:txBody>
      </p:sp>
      <p:pic>
        <p:nvPicPr>
          <p:cNvPr id="3" name="Google Shape;65;p14">
            <a:extLst>
              <a:ext uri="{FF2B5EF4-FFF2-40B4-BE49-F238E27FC236}">
                <a16:creationId xmlns:a16="http://schemas.microsoft.com/office/drawing/2014/main" id="{7E8D3073-C3B0-3BE2-37A4-10053F40D9A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3964" r="12806"/>
          <a:stretch/>
        </p:blipFill>
        <p:spPr>
          <a:xfrm>
            <a:off x="10496232" y="0"/>
            <a:ext cx="1696864" cy="239096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78;p16">
            <a:extLst>
              <a:ext uri="{FF2B5EF4-FFF2-40B4-BE49-F238E27FC236}">
                <a16:creationId xmlns:a16="http://schemas.microsoft.com/office/drawing/2014/main" id="{EE261E2F-AB49-2E7B-AC2D-34903D1ABB4F}"/>
              </a:ext>
            </a:extLst>
          </p:cNvPr>
          <p:cNvSpPr txBox="1">
            <a:spLocks/>
          </p:cNvSpPr>
          <p:nvPr/>
        </p:nvSpPr>
        <p:spPr>
          <a:xfrm>
            <a:off x="415600" y="1536633"/>
            <a:ext cx="11360800" cy="246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-405543" algn="l">
              <a:buSzPct val="100000"/>
              <a:buFont typeface="Arial"/>
              <a:buAutoNum type="arabicPeriod"/>
            </a:pPr>
            <a:r>
              <a:rPr lang="en-US" altLang="ko-KR" b="1" dirty="0"/>
              <a:t>Text to 3D API </a:t>
            </a:r>
            <a:r>
              <a:rPr lang="ko-KR" altLang="en-US" b="1" dirty="0"/>
              <a:t>사용 비용을 어떻게 </a:t>
            </a:r>
            <a:r>
              <a:rPr lang="ko-KR" altLang="en-US" b="1" dirty="0" err="1"/>
              <a:t>할것인가</a:t>
            </a:r>
            <a:r>
              <a:rPr lang="en-US" altLang="ko-KR" b="1" dirty="0"/>
              <a:t>?</a:t>
            </a:r>
          </a:p>
          <a:p>
            <a:pPr lvl="1" indent="-405543" algn="l">
              <a:buSzPct val="100000"/>
              <a:buFont typeface="Arial"/>
              <a:buAutoNum type="arabicPeriod"/>
            </a:pPr>
            <a:endParaRPr lang="ko-KR" altLang="en-US" b="1" dirty="0"/>
          </a:p>
          <a:p>
            <a:pPr indent="-405543" algn="l">
              <a:buSzPct val="100000"/>
              <a:buFont typeface="Arial"/>
              <a:buAutoNum type="arabicPeriod"/>
            </a:pPr>
            <a:r>
              <a:rPr lang="en-US" altLang="ko-KR" b="1" dirty="0"/>
              <a:t>Text to 3D API </a:t>
            </a:r>
            <a:r>
              <a:rPr lang="ko-KR" altLang="en-US" b="1" dirty="0"/>
              <a:t>사용시</a:t>
            </a:r>
            <a:r>
              <a:rPr lang="en-US" altLang="ko-KR" b="1" dirty="0"/>
              <a:t>, </a:t>
            </a:r>
            <a:r>
              <a:rPr lang="ko-KR" altLang="en-US" b="1" dirty="0"/>
              <a:t>외부 서버와의 딜레이를 어떻게 </a:t>
            </a:r>
            <a:r>
              <a:rPr lang="ko-KR" altLang="en-US" b="1" dirty="0" err="1"/>
              <a:t>극복할것인가</a:t>
            </a:r>
            <a:r>
              <a:rPr lang="en-US" altLang="ko-KR" b="1" dirty="0"/>
              <a:t>?</a:t>
            </a:r>
          </a:p>
          <a:p>
            <a:pPr lvl="1" indent="-405543" algn="l">
              <a:buSzPct val="100000"/>
              <a:buFont typeface="Arial"/>
              <a:buAutoNum type="arabicPeriod"/>
            </a:pPr>
            <a:endParaRPr lang="ko-KR" altLang="en-US" b="1" dirty="0"/>
          </a:p>
          <a:p>
            <a:pPr indent="-405543" algn="l">
              <a:buSzPct val="100000"/>
              <a:buFont typeface="Arial"/>
              <a:buAutoNum type="arabicPeriod"/>
            </a:pPr>
            <a:r>
              <a:rPr lang="ko-KR" altLang="en-US" b="1" dirty="0"/>
              <a:t>외부 서버와의 통신이 실패하면 어떻게 </a:t>
            </a:r>
            <a:r>
              <a:rPr lang="ko-KR" altLang="en-US" b="1" dirty="0" err="1"/>
              <a:t>처리할것인가</a:t>
            </a:r>
            <a:r>
              <a:rPr lang="en-US" altLang="ko-KR" b="1" dirty="0"/>
              <a:t>?</a:t>
            </a:r>
          </a:p>
          <a:p>
            <a:pPr lvl="1" indent="-405543" algn="l">
              <a:buSzPct val="100000"/>
              <a:buFont typeface="Arial"/>
              <a:buAutoNum type="alphaLcPeriod"/>
            </a:pPr>
            <a:endParaRPr lang="ko-KR" altLang="en-US" b="1" dirty="0"/>
          </a:p>
        </p:txBody>
      </p:sp>
      <p:sp>
        <p:nvSpPr>
          <p:cNvPr id="5" name="Google Shape;225;p13">
            <a:extLst>
              <a:ext uri="{FF2B5EF4-FFF2-40B4-BE49-F238E27FC236}">
                <a16:creationId xmlns:a16="http://schemas.microsoft.com/office/drawing/2014/main" id="{F3B88661-3297-242A-6050-F9445C61F2D9}"/>
              </a:ext>
            </a:extLst>
          </p:cNvPr>
          <p:cNvSpPr txBox="1"/>
          <p:nvPr/>
        </p:nvSpPr>
        <p:spPr>
          <a:xfrm>
            <a:off x="379135" y="4216570"/>
            <a:ext cx="1042989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출력</a:t>
            </a:r>
            <a:endParaRPr lang="ko-KR" altLang="en-US" dirty="0"/>
          </a:p>
        </p:txBody>
      </p:sp>
      <p:sp>
        <p:nvSpPr>
          <p:cNvPr id="6" name="Google Shape;78;p16">
            <a:extLst>
              <a:ext uri="{FF2B5EF4-FFF2-40B4-BE49-F238E27FC236}">
                <a16:creationId xmlns:a16="http://schemas.microsoft.com/office/drawing/2014/main" id="{738851AB-AFC2-00A0-90BD-252A68EDB58C}"/>
              </a:ext>
            </a:extLst>
          </p:cNvPr>
          <p:cNvSpPr txBox="1">
            <a:spLocks/>
          </p:cNvSpPr>
          <p:nvPr/>
        </p:nvSpPr>
        <p:spPr>
          <a:xfrm>
            <a:off x="415600" y="4597828"/>
            <a:ext cx="11360800" cy="1539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508857" indent="-457200" algn="l">
              <a:buSzPct val="100000"/>
              <a:buFont typeface="+mj-lt"/>
              <a:buAutoNum type="arabicPeriod"/>
            </a:pPr>
            <a:r>
              <a:rPr lang="ko-KR" altLang="en-US" b="1" dirty="0"/>
              <a:t>오브젝트의 출력 가능 여부는 어떻게 판별할 것인가</a:t>
            </a:r>
            <a:r>
              <a:rPr lang="en-US" altLang="ko-KR" b="1" dirty="0"/>
              <a:t>?</a:t>
            </a:r>
          </a:p>
          <a:p>
            <a:pPr marL="966057" lvl="1" indent="-457200" algn="l">
              <a:buSzPct val="100000"/>
              <a:buFont typeface="+mj-lt"/>
              <a:buAutoNum type="alphaLcPeriod"/>
            </a:pPr>
            <a:r>
              <a:rPr lang="ko-KR" altLang="en-US" b="1" dirty="0"/>
              <a:t>현재 </a:t>
            </a:r>
            <a:r>
              <a:rPr lang="en-US" altLang="ko-KR" b="1" dirty="0"/>
              <a:t>three.js</a:t>
            </a:r>
            <a:r>
              <a:rPr lang="ko-KR" altLang="en-US" b="1" dirty="0"/>
              <a:t>를 사용하여 화면상에 렌더링을 우선 제공</a:t>
            </a:r>
            <a:endParaRPr lang="en-US" altLang="ko-KR" b="1" dirty="0"/>
          </a:p>
          <a:p>
            <a:pPr marL="966057" lvl="1" indent="-457200" algn="l">
              <a:buSzPct val="100000"/>
              <a:buFont typeface="+mj-lt"/>
              <a:buAutoNum type="alphaLcPeriod"/>
            </a:pPr>
            <a:r>
              <a:rPr lang="en-US" altLang="ko-KR" b="1" dirty="0" err="1"/>
              <a:t>LumaAI</a:t>
            </a:r>
            <a:r>
              <a:rPr lang="ko-KR" altLang="en-US" b="1" dirty="0"/>
              <a:t>의 프롬프트를 사용하는 방식으로는 출력 가능 오브젝트를 반환하게 할 수 없음</a:t>
            </a:r>
            <a:endParaRPr lang="en-US" altLang="ko-KR" b="1" dirty="0"/>
          </a:p>
          <a:p>
            <a:pPr marL="508857" lvl="1" indent="0" algn="l">
              <a:buSzPct val="100000"/>
            </a:pP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69123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0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  <p:sp>
        <p:nvSpPr>
          <p:cNvPr id="302" name="Google Shape;302;p20"/>
          <p:cNvSpPr/>
          <p:nvPr/>
        </p:nvSpPr>
        <p:spPr>
          <a:xfrm>
            <a:off x="2713750" y="2365397"/>
            <a:ext cx="6764499" cy="243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lang="ko-KR" sz="8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감사합니다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573</Words>
  <Application>Microsoft Office PowerPoint</Application>
  <PresentationFormat>와이드스크린</PresentationFormat>
  <Paragraphs>112</Paragraphs>
  <Slides>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Malgun Gothic</vt:lpstr>
      <vt:lpstr>Abadi</vt:lpstr>
      <vt:lpstr>Abadi Extra Light</vt:lpstr>
      <vt:lpstr>Arial</vt:lpstr>
      <vt:lpstr>Office 테마</vt:lpstr>
      <vt:lpstr>Project JRGB (2주차)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종혁 이</dc:creator>
  <cp:lastModifiedBy>이종혁</cp:lastModifiedBy>
  <cp:revision>5</cp:revision>
  <dcterms:created xsi:type="dcterms:W3CDTF">2023-09-18T00:24:50Z</dcterms:created>
  <dcterms:modified xsi:type="dcterms:W3CDTF">2024-03-13T04:28:22Z</dcterms:modified>
</cp:coreProperties>
</file>